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</p:sldMasterIdLst>
  <p:notesMasterIdLst>
    <p:notesMasterId r:id="rId36"/>
  </p:notesMasterIdLst>
  <p:sldIdLst>
    <p:sldId id="259" r:id="rId3"/>
    <p:sldId id="260" r:id="rId4"/>
    <p:sldId id="289" r:id="rId5"/>
    <p:sldId id="262" r:id="rId6"/>
    <p:sldId id="266" r:id="rId7"/>
    <p:sldId id="267" r:id="rId8"/>
    <p:sldId id="290" r:id="rId9"/>
    <p:sldId id="268" r:id="rId10"/>
    <p:sldId id="269" r:id="rId11"/>
    <p:sldId id="270" r:id="rId12"/>
    <p:sldId id="271" r:id="rId13"/>
    <p:sldId id="273" r:id="rId14"/>
    <p:sldId id="282" r:id="rId15"/>
    <p:sldId id="276" r:id="rId16"/>
    <p:sldId id="279" r:id="rId17"/>
    <p:sldId id="294" r:id="rId18"/>
    <p:sldId id="278" r:id="rId19"/>
    <p:sldId id="277" r:id="rId20"/>
    <p:sldId id="283" r:id="rId21"/>
    <p:sldId id="300" r:id="rId22"/>
    <p:sldId id="284" r:id="rId23"/>
    <p:sldId id="285" r:id="rId24"/>
    <p:sldId id="286" r:id="rId25"/>
    <p:sldId id="288" r:id="rId26"/>
    <p:sldId id="291" r:id="rId27"/>
    <p:sldId id="301" r:id="rId28"/>
    <p:sldId id="302" r:id="rId29"/>
    <p:sldId id="292" r:id="rId30"/>
    <p:sldId id="295" r:id="rId31"/>
    <p:sldId id="296" r:id="rId32"/>
    <p:sldId id="297" r:id="rId33"/>
    <p:sldId id="298" r:id="rId34"/>
    <p:sldId id="29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462"/>
    <a:srgbClr val="189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3154-FAC9-4FE5-B739-C64A6D3CD625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8177A-8133-4AC4-B639-7056DA999746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33751-E13B-429E-9CB2-681BC0C7816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9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9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60108" y="6172176"/>
            <a:ext cx="4114800" cy="668732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345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60108" y="6172176"/>
            <a:ext cx="4114800" cy="668732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895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621-43CB-4459-AD40-6EE7201A90DE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86A2-9F32-48E8-9739-F8BB49F60B0E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621-43CB-4459-AD40-6EE7201A90DE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86A2-9F32-48E8-9739-F8BB49F60B0E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621-43CB-4459-AD40-6EE7201A90DE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86A2-9F32-48E8-9739-F8BB49F60B0E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621-43CB-4459-AD40-6EE7201A90DE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86A2-9F32-48E8-9739-F8BB49F60B0E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621-43CB-4459-AD40-6EE7201A90DE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86A2-9F32-48E8-9739-F8BB49F60B0E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621-43CB-4459-AD40-6EE7201A90DE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86A2-9F32-48E8-9739-F8BB49F60B0E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621-43CB-4459-AD40-6EE7201A90DE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86A2-9F32-48E8-9739-F8BB49F60B0E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621-43CB-4459-AD40-6EE7201A90DE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86A2-9F32-48E8-9739-F8BB49F60B0E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2380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621-43CB-4459-AD40-6EE7201A90DE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86A2-9F32-48E8-9739-F8BB49F60B0E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621-43CB-4459-AD40-6EE7201A90DE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86A2-9F32-48E8-9739-F8BB49F60B0E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7621-43CB-4459-AD40-6EE7201A90DE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86A2-9F32-48E8-9739-F8BB49F60B0E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891C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89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60108" y="6172176"/>
            <a:ext cx="4114800" cy="66873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40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48583"/>
            <a:ext cx="10515600" cy="7421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60108" y="6172176"/>
            <a:ext cx="4114800" cy="668732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19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2500"/>
            <a:ext cx="10515600" cy="8715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60108" y="6172176"/>
            <a:ext cx="4114800" cy="668732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560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60108" y="6172176"/>
            <a:ext cx="4114800" cy="668732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002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2842"/>
            <a:ext cx="10515600" cy="787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74AED7-5630-4316-A8BA-5174E1E27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" t="27788" r="7240" b="27349"/>
          <a:stretch/>
        </p:blipFill>
        <p:spPr>
          <a:xfrm>
            <a:off x="0" y="-34297"/>
            <a:ext cx="4410074" cy="9371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AD2BA25-96C5-47D6-AFD3-17FAF192B58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64147" y="6211467"/>
            <a:ext cx="3705225" cy="6477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38962AD-5994-4735-AF52-2B849AE0F71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80093" y="6378154"/>
            <a:ext cx="3686175" cy="381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5F766B-B2BF-4DC4-9A3C-25B1CA6514D0}"/>
              </a:ext>
            </a:extLst>
          </p:cNvPr>
          <p:cNvSpPr txBox="1"/>
          <p:nvPr userDrawn="1"/>
        </p:nvSpPr>
        <p:spPr>
          <a:xfrm>
            <a:off x="106270" y="6378154"/>
            <a:ext cx="250765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800" b="0" dirty="0">
                <a:solidFill>
                  <a:srgbClr val="1891CE"/>
                </a:solidFill>
                <a:effectLst/>
                <a:latin typeface="Raleway" panose="020B0503030101060003" pitchFamily="34" charset="0"/>
                <a:ea typeface="Roboto" panose="02000000000000000000" pitchFamily="2" charset="0"/>
                <a:cs typeface="Roboto" panose="02000000000000000000" pitchFamily="2" charset="0"/>
              </a:rPr>
              <a:t>www.carereaserch.eu</a:t>
            </a:r>
          </a:p>
        </p:txBody>
      </p:sp>
      <p:pic>
        <p:nvPicPr>
          <p:cNvPr id="11" name="Immagine 3" descr="HIV_TB_HCV.png">
            <a:extLst>
              <a:ext uri="{FF2B5EF4-FFF2-40B4-BE49-F238E27FC236}">
                <a16:creationId xmlns:a16="http://schemas.microsoft.com/office/drawing/2014/main" id="{C39315C7-1126-4E70-B8CF-382FF14D926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/>
          <a:srcRect t="20804" b="22332"/>
          <a:stretch>
            <a:fillRect/>
          </a:stretch>
        </p:blipFill>
        <p:spPr>
          <a:xfrm>
            <a:off x="10147852" y="0"/>
            <a:ext cx="2044148" cy="81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9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5" r:id="rId3"/>
    <p:sldLayoutId id="2147483682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B346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97621-43CB-4459-AD40-6EE7201A90DE}" type="datetimeFigureOut">
              <a:rPr lang="it-IT" smtClean="0"/>
              <a:t>07/12/2020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786A2-9F32-48E8-9739-F8BB49F60B0E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Immagine 6" descr="HIV_TB_HCV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154906" y="0"/>
            <a:ext cx="2027366" cy="14214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64EC-CDF3-4DC6-A002-B548A7C80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320" y="655320"/>
            <a:ext cx="9763760" cy="3550920"/>
          </a:xfrm>
        </p:spPr>
        <p:txBody>
          <a:bodyPr>
            <a:normAutofit/>
          </a:bodyPr>
          <a:lstStyle/>
          <a:p>
            <a:r>
              <a:rPr lang="en-GB" dirty="0"/>
              <a:t>CARE: </a:t>
            </a:r>
            <a:r>
              <a:rPr lang="ru-RU" dirty="0"/>
              <a:t>Совместные Действия против ВИЧ/ТБ/ВГС в Регионах Европы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3FD35-E008-4952-866B-5FDC4E79C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880" y="4546918"/>
            <a:ext cx="9144000" cy="1655762"/>
          </a:xfrm>
        </p:spPr>
        <p:txBody>
          <a:bodyPr/>
          <a:lstStyle/>
          <a:p>
            <a:r>
              <a:rPr lang="en-GB" dirty="0"/>
              <a:t>Francesca Incardona</a:t>
            </a:r>
          </a:p>
          <a:p>
            <a:r>
              <a:rPr lang="en-GB" dirty="0"/>
              <a:t>EuResist Network GEIE</a:t>
            </a:r>
          </a:p>
          <a:p>
            <a:r>
              <a:rPr lang="en-GB" dirty="0"/>
              <a:t>CARE Project Coordinator</a:t>
            </a:r>
          </a:p>
        </p:txBody>
      </p:sp>
    </p:spTree>
    <p:extLst>
      <p:ext uri="{BB962C8B-B14F-4D97-AF65-F5344CB8AC3E}">
        <p14:creationId xmlns:p14="http://schemas.microsoft.com/office/powerpoint/2010/main" val="2897180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69" y="942598"/>
            <a:ext cx="11364685" cy="787845"/>
          </a:xfrm>
        </p:spPr>
        <p:txBody>
          <a:bodyPr>
            <a:normAutofit fontScale="90000"/>
          </a:bodyPr>
          <a:lstStyle/>
          <a:p>
            <a:r>
              <a:rPr lang="ru-RU" dirty="0"/>
              <a:t>Диагностика туберкулеза </a:t>
            </a:r>
            <a:br>
              <a:rPr lang="en-US" dirty="0"/>
            </a:br>
            <a:r>
              <a:rPr lang="en-GB" sz="3100" dirty="0"/>
              <a:t>(</a:t>
            </a:r>
            <a:r>
              <a:rPr lang="en-GB" sz="3100" b="1" dirty="0"/>
              <a:t>Imperial-</a:t>
            </a:r>
            <a:r>
              <a:rPr lang="ru-RU" sz="3100" b="1" dirty="0"/>
              <a:t>Великобритания</a:t>
            </a:r>
            <a:r>
              <a:rPr lang="en-GB" sz="3100" dirty="0"/>
              <a:t>, </a:t>
            </a:r>
            <a:r>
              <a:rPr lang="ru-RU" sz="3100" dirty="0"/>
              <a:t>Архангельск</a:t>
            </a:r>
            <a:r>
              <a:rPr lang="en-GB" sz="3100" dirty="0"/>
              <a:t>-</a:t>
            </a:r>
            <a:r>
              <a:rPr lang="ru-RU" sz="3100" dirty="0"/>
              <a:t>Россия</a:t>
            </a:r>
            <a:r>
              <a:rPr lang="en-GB" sz="3100" dirty="0"/>
              <a:t>, </a:t>
            </a:r>
            <a:r>
              <a:rPr lang="ru-RU" sz="3100" dirty="0"/>
              <a:t>Вильнюс-Литва</a:t>
            </a:r>
            <a:r>
              <a:rPr lang="en-GB" sz="31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367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269875" indent="0" fontAlgn="base">
              <a:buNone/>
            </a:pPr>
            <a:r>
              <a:rPr lang="ru-RU" dirty="0"/>
              <a:t>Ежегодно в мире регистрируется до 10.4 млн новых случаев ТБ</a:t>
            </a:r>
            <a:r>
              <a:rPr lang="en-US" dirty="0"/>
              <a:t>. </a:t>
            </a:r>
            <a:r>
              <a:rPr lang="ru-RU" dirty="0"/>
              <a:t>С целью всестороннего улучшения клинической и эпидемиологической организации диагностики и лечения туберкулеза, в особенности в Восточной Европе, </a:t>
            </a:r>
            <a:r>
              <a:rPr lang="en-US" dirty="0"/>
              <a:t>CARE </a:t>
            </a:r>
            <a:r>
              <a:rPr lang="ru-RU" dirty="0"/>
              <a:t>фокусируется на</a:t>
            </a:r>
            <a:r>
              <a:rPr lang="en-US" dirty="0"/>
              <a:t>:</a:t>
            </a:r>
          </a:p>
          <a:p>
            <a:pPr fontAlgn="base"/>
            <a:r>
              <a:rPr lang="ru-RU" dirty="0"/>
              <a:t>Разработке неинвазивных методов ранней диагностики ТБ и определении прогностических маркеров по анализам мочи</a:t>
            </a:r>
          </a:p>
          <a:p>
            <a:pPr fontAlgn="base"/>
            <a:r>
              <a:rPr lang="ru-RU" dirty="0"/>
              <a:t>Определении новых биомаркеров прогрессирования ТБ или выздоровления, в особенности в контексте туберкулеза со множественной лекарственной устойчивостью (МЛУ-ТБ)</a:t>
            </a:r>
            <a:r>
              <a:rPr lang="en-US" dirty="0"/>
              <a:t> </a:t>
            </a:r>
            <a:endParaRPr lang="ru-RU" dirty="0"/>
          </a:p>
          <a:p>
            <a:pPr fontAlgn="base"/>
            <a:r>
              <a:rPr lang="ru-RU" dirty="0"/>
              <a:t>Исследовании влияния гена человека </a:t>
            </a:r>
            <a:r>
              <a:rPr lang="en-US" dirty="0"/>
              <a:t>SIGLEC 1 </a:t>
            </a:r>
            <a:r>
              <a:rPr lang="ru-RU" dirty="0"/>
              <a:t>на туберкулезный процесс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Диагностика ТБ – текущие результаты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>
              <a:lnSpc>
                <a:spcPct val="110000"/>
              </a:lnSpc>
            </a:pPr>
            <a:r>
              <a:rPr lang="ru-RU" dirty="0"/>
              <a:t>Мы проанализировали образцы плазмы крови и мочи, взятые с равными промежутками времени в лонгитюдной когорте пациентов с восприимчивым к лечению туберкулезом и МЛУ-ТБ из России и Литвы и создали базу данных </a:t>
            </a:r>
            <a:r>
              <a:rPr lang="en-US" b="1" dirty="0"/>
              <a:t>TB H2020</a:t>
            </a:r>
            <a:r>
              <a:rPr lang="en-US" dirty="0"/>
              <a:t>. </a:t>
            </a:r>
          </a:p>
          <a:p>
            <a:pPr fontAlgn="base">
              <a:lnSpc>
                <a:spcPct val="110000"/>
              </a:lnSpc>
            </a:pPr>
            <a:r>
              <a:rPr lang="ru-RU" dirty="0"/>
              <a:t>Для анализа мы использовали метод масс-спектрометрии. Используя линейные смешанные модели для анализа данных, мы идентифицировали метаболиты, количество которых изменяется в ответ на лечение ТБ</a:t>
            </a:r>
            <a:r>
              <a:rPr lang="en-US" dirty="0"/>
              <a:t>.</a:t>
            </a:r>
          </a:p>
          <a:p>
            <a:pPr fontAlgn="base">
              <a:lnSpc>
                <a:spcPct val="110000"/>
              </a:lnSpc>
            </a:pPr>
            <a:r>
              <a:rPr lang="ru-RU" dirty="0"/>
              <a:t>Некоторые из идентифицированных нами потенциальных маркеров также были выявлены в более раннем диагностическом исследовании </a:t>
            </a:r>
            <a:r>
              <a:rPr lang="en-US" dirty="0"/>
              <a:t>(Isa, F. et al. </a:t>
            </a:r>
            <a:r>
              <a:rPr lang="en-US" dirty="0" err="1"/>
              <a:t>EBioMedicine</a:t>
            </a:r>
            <a:r>
              <a:rPr lang="en-US" dirty="0"/>
              <a:t> (2018))</a:t>
            </a:r>
            <a:r>
              <a:rPr lang="ru-RU" dirty="0"/>
              <a:t>, и мы оценили их изменения в динамике во время лечения ТБ. Результаты лонгитюдного анализа наших данных в базе </a:t>
            </a:r>
            <a:r>
              <a:rPr lang="en-US" dirty="0"/>
              <a:t>TB H2020 </a:t>
            </a:r>
            <a:r>
              <a:rPr lang="ru-RU" dirty="0"/>
              <a:t>указывают на </a:t>
            </a:r>
            <a:r>
              <a:rPr lang="ru-RU" b="1" dirty="0"/>
              <a:t>2 потенциальных биомаркера, имеющих ценность для идентификации выздоровления</a:t>
            </a:r>
            <a:r>
              <a:rPr lang="en-US" b="1" dirty="0"/>
              <a:t>.</a:t>
            </a:r>
          </a:p>
          <a:p>
            <a:pPr fontAlgn="base">
              <a:lnSpc>
                <a:spcPct val="110000"/>
              </a:lnSpc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3964330" y="928155"/>
            <a:ext cx="2784309" cy="1200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2133" i="1">
              <a:solidFill>
                <a:srgbClr val="6E6E6F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9918683" y="761742"/>
            <a:ext cx="1199456" cy="9243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2133" i="1">
              <a:solidFill>
                <a:srgbClr val="6E6E6F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9222" y="865851"/>
            <a:ext cx="8729175" cy="593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236455" y="1313840"/>
            <a:ext cx="48238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Для каждого образца мочи мы получаем 3</a:t>
            </a:r>
            <a:r>
              <a:rPr lang="da-DK" sz="2000" b="1" dirty="0"/>
              <a:t>D</a:t>
            </a:r>
            <a:r>
              <a:rPr lang="ru-RU" sz="2000" b="1" dirty="0"/>
              <a:t> наборы данных высокого разрешения, </a:t>
            </a:r>
            <a:r>
              <a:rPr lang="ru-RU" sz="2000" dirty="0"/>
              <a:t>включающие хроматографические (время удерживания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),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спектральные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(m/z)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 данные и данные интенсивности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!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Calibri"/>
              </a:rPr>
              <a:t>Тысячи пиков извлекаются методами алгоритмов обработки данных.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6000" y="1028733"/>
            <a:ext cx="11760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14702" y="3832413"/>
            <a:ext cx="3429433" cy="29075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H="1">
            <a:off x="3878615" y="3305749"/>
            <a:ext cx="4422247" cy="1510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878613" y="5115891"/>
            <a:ext cx="4422248" cy="1097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78614" y="4816632"/>
            <a:ext cx="471797" cy="2992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9" name="TextBox 18"/>
          <p:cNvSpPr txBox="1"/>
          <p:nvPr/>
        </p:nvSpPr>
        <p:spPr>
          <a:xfrm>
            <a:off x="450994" y="589869"/>
            <a:ext cx="54529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67" b="1" dirty="0">
                <a:solidFill>
                  <a:prstClr val="white"/>
                </a:solidFill>
                <a:latin typeface="Calibri"/>
              </a:rPr>
              <a:t>LC-MS chromatogram and spectrum</a:t>
            </a:r>
          </a:p>
        </p:txBody>
      </p:sp>
      <p:sp>
        <p:nvSpPr>
          <p:cNvPr id="18" name="Titolo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Масс-спектрометрия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415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Диагностика ТБ – текущие результаты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Параллельно мы создали новую когорту, включающую </a:t>
            </a:r>
            <a:r>
              <a:rPr lang="ru-RU" b="1" dirty="0"/>
              <a:t>353 пациента с ТБ</a:t>
            </a:r>
            <a:r>
              <a:rPr lang="ru-RU" dirty="0"/>
              <a:t>, и небольшой биобанк проб мочи различного объема, замороженных при </a:t>
            </a:r>
            <a:r>
              <a:rPr lang="en-US" dirty="0"/>
              <a:t>-80C. </a:t>
            </a:r>
            <a:r>
              <a:rPr lang="ru-RU" dirty="0"/>
              <a:t>Пациенты с легочным туберкулезом, урогенитальным туберкулезом, здоровые участники (группа контроля) и пациенты с другими респираторными инфекциями были включены в исследование для идентификации специфических липидов для быстрой диагностики легочного ТБ по анализу мочи</a:t>
            </a:r>
            <a:r>
              <a:rPr lang="en-US" dirty="0"/>
              <a:t>.</a:t>
            </a:r>
          </a:p>
          <a:p>
            <a:r>
              <a:rPr lang="ru-RU" dirty="0"/>
              <a:t>Также мы набрали необходимое количество участников в нашу </a:t>
            </a:r>
            <a:r>
              <a:rPr lang="ru-RU" b="1" dirty="0"/>
              <a:t>когорту внелегочного туберкулеза </a:t>
            </a:r>
            <a:r>
              <a:rPr lang="ru-RU" dirty="0"/>
              <a:t>и начали анализ. Данный анализ позволит тестировать нашу гипотезу о том, что отсутствие </a:t>
            </a:r>
            <a:r>
              <a:rPr lang="da-DK" dirty="0"/>
              <a:t>Siglec-1 </a:t>
            </a:r>
            <a:r>
              <a:rPr lang="ru-RU" dirty="0"/>
              <a:t>связано с задержкой иммунного ответа против ТБ, что ведет к ранней диссеминации бактерий во внелегочные очаги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3" y="896983"/>
            <a:ext cx="11643360" cy="1158240"/>
          </a:xfrm>
        </p:spPr>
        <p:txBody>
          <a:bodyPr>
            <a:noAutofit/>
          </a:bodyPr>
          <a:lstStyle/>
          <a:p>
            <a:r>
              <a:rPr lang="ru-RU" sz="3800" spc="-40" dirty="0"/>
              <a:t>Генетическая предикция и организация лечения МЛУ-ТБ </a:t>
            </a:r>
            <a:br>
              <a:rPr lang="en-US" sz="4000" dirty="0"/>
            </a:br>
            <a:r>
              <a:rPr lang="en-US" sz="2400" dirty="0"/>
              <a:t>(</a:t>
            </a:r>
            <a:r>
              <a:rPr lang="en-US" sz="2400" b="1" dirty="0"/>
              <a:t>FZB-</a:t>
            </a:r>
            <a:r>
              <a:rPr lang="ru-RU" sz="2400" b="1" dirty="0"/>
              <a:t>Германия</a:t>
            </a:r>
            <a:r>
              <a:rPr lang="en-US" sz="2400" dirty="0"/>
              <a:t>, </a:t>
            </a:r>
            <a:r>
              <a:rPr lang="en-US" sz="2400" dirty="0" err="1"/>
              <a:t>UniKoeln</a:t>
            </a:r>
            <a:r>
              <a:rPr lang="en-US" sz="2400" dirty="0"/>
              <a:t>-</a:t>
            </a:r>
            <a:r>
              <a:rPr lang="ru-RU" sz="2400" dirty="0"/>
              <a:t>Германия</a:t>
            </a:r>
            <a:r>
              <a:rPr lang="en-US" sz="2400" dirty="0"/>
              <a:t>, Tubingen-</a:t>
            </a:r>
            <a:r>
              <a:rPr lang="ru-RU" sz="2400" dirty="0"/>
              <a:t>Германия</a:t>
            </a:r>
            <a:r>
              <a:rPr lang="en-US" sz="2400" dirty="0"/>
              <a:t>, IFP-</a:t>
            </a:r>
            <a:r>
              <a:rPr lang="ru-RU" sz="2400" dirty="0"/>
              <a:t>Молдова</a:t>
            </a:r>
            <a:r>
              <a:rPr lang="en-US" sz="2400" dirty="0"/>
              <a:t>, </a:t>
            </a:r>
            <a:r>
              <a:rPr lang="ru-RU" sz="2400" dirty="0"/>
              <a:t>Санкт-Петербург - Россия</a:t>
            </a:r>
            <a:r>
              <a:rPr lang="en-US" sz="2400" dirty="0"/>
              <a:t>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61" y="2253007"/>
            <a:ext cx="10515600" cy="4127914"/>
          </a:xfrm>
        </p:spPr>
        <p:txBody>
          <a:bodyPr>
            <a:normAutofit fontScale="77500" lnSpcReduction="20000"/>
          </a:bodyPr>
          <a:lstStyle/>
          <a:p>
            <a:pPr marL="182563" indent="0" fontAlgn="base">
              <a:lnSpc>
                <a:spcPct val="110000"/>
              </a:lnSpc>
              <a:buNone/>
            </a:pPr>
            <a:r>
              <a:rPr lang="ru-RU" dirty="0"/>
              <a:t>Эффективный подход к ведению пациентов с МЛУ-ТБ - адаптация схем лекарственной терапии на основе всестороннего тестирования лекарственной устойчивости. </a:t>
            </a:r>
            <a:r>
              <a:rPr lang="en-US" dirty="0"/>
              <a:t>CARE </a:t>
            </a:r>
            <a:r>
              <a:rPr lang="ru-RU" dirty="0"/>
              <a:t>участвует в этом посредством</a:t>
            </a:r>
            <a:r>
              <a:rPr lang="en-US" dirty="0"/>
              <a:t>:</a:t>
            </a:r>
          </a:p>
          <a:p>
            <a:pPr fontAlgn="base">
              <a:lnSpc>
                <a:spcPct val="110000"/>
              </a:lnSpc>
            </a:pPr>
            <a:r>
              <a:rPr lang="ru-RU" dirty="0"/>
              <a:t>Разработки системы прогнозирования от генотипа к фенотипу, основанной на секвенировании полного генома для определения устойчивости к препаратам второго ряда на основе генотипических данных и упрощения выбора индивидуального лечения - разработка программного инструмента для прогнозирования лекарственной устойчивости по генотипу</a:t>
            </a:r>
          </a:p>
          <a:p>
            <a:pPr fontAlgn="base">
              <a:lnSpc>
                <a:spcPct val="110000"/>
              </a:lnSpc>
            </a:pPr>
            <a:r>
              <a:rPr lang="ru-RU" dirty="0"/>
              <a:t>Определения и тестирования пилотной модели для персонализированного эффективного лечения МЛУ-ТБ в России и других странах бывшего Советского Союза, а также разработка соответствующих модулей клинической подготовки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1" y="1131441"/>
            <a:ext cx="10515600" cy="787845"/>
          </a:xfrm>
        </p:spPr>
        <p:txBody>
          <a:bodyPr>
            <a:noAutofit/>
          </a:bodyPr>
          <a:lstStyle/>
          <a:p>
            <a:r>
              <a:rPr lang="ru-RU" sz="3600" dirty="0"/>
              <a:t>Генетическая предикция и организация лечения МЛУ-ТБ – текущие результаты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61" y="2253007"/>
            <a:ext cx="10515600" cy="4127914"/>
          </a:xfrm>
        </p:spPr>
        <p:txBody>
          <a:bodyPr>
            <a:normAutofit fontScale="70000" lnSpcReduction="20000"/>
          </a:bodyPr>
          <a:lstStyle/>
          <a:p>
            <a:pPr fontAlgn="base">
              <a:lnSpc>
                <a:spcPct val="110000"/>
              </a:lnSpc>
            </a:pPr>
            <a:r>
              <a:rPr lang="ru-RU" dirty="0"/>
              <a:t>Мы разработали первую версию </a:t>
            </a:r>
            <a:r>
              <a:rPr lang="ru-RU" b="1" dirty="0"/>
              <a:t>программного инструмента для прогнозирования лекарственной устойчивости на основе полногеномного секвенирования </a:t>
            </a:r>
            <a:r>
              <a:rPr lang="ru-RU" dirty="0"/>
              <a:t>(WGS). Инструмент «Geno2Pheno [TB]» основан на машинном обучении (ML), в качестве наиболее подходящего метода для которого был выбран метод </a:t>
            </a:r>
            <a:r>
              <a:rPr lang="en-US" dirty="0"/>
              <a:t>Random Forests (RFs)</a:t>
            </a:r>
            <a:r>
              <a:rPr lang="ru-RU" dirty="0"/>
              <a:t>. Мы обучили и оценили множество RF-моделей по различным генетическим характеристикам для 9 важных лекарств (изониазид, рифампицин, стрептомицин, этамбутол, пиразинамид, амикацин, капреомицин, фторхинолоны, тиоамиды) с использованием набора до 2000 последовательностей генома Mycobacterium tuberculosis. </a:t>
            </a:r>
          </a:p>
          <a:p>
            <a:pPr fontAlgn="base">
              <a:lnSpc>
                <a:spcPct val="110000"/>
              </a:lnSpc>
            </a:pPr>
            <a:r>
              <a:rPr lang="ru-RU" dirty="0"/>
              <a:t>Полученные модели показали в целом </a:t>
            </a:r>
            <a:r>
              <a:rPr lang="ru-RU" b="1" dirty="0"/>
              <a:t>значительно улучшенную эффективность</a:t>
            </a:r>
            <a:r>
              <a:rPr lang="ru-RU" dirty="0"/>
              <a:t> (например, чувствительность и специфичность) по сравнению с современным каталогом мутаций, включая известные доброкачественные и опосредующие резистентность мутации.</a:t>
            </a:r>
            <a:endParaRPr lang="en-US" dirty="0"/>
          </a:p>
          <a:p>
            <a:pPr fontAlgn="base">
              <a:lnSpc>
                <a:spcPct val="11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C5060-2B9F-D443-9C79-05EC44DCD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Geno-2-Pheno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E824F8-9C5F-9E45-9E60-127E015C8FA2}"/>
              </a:ext>
            </a:extLst>
          </p:cNvPr>
          <p:cNvSpPr txBox="1"/>
          <p:nvPr/>
        </p:nvSpPr>
        <p:spPr>
          <a:xfrm>
            <a:off x="825115" y="1514765"/>
            <a:ext cx="10652607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 err="1"/>
              <a:t>Collabotation</a:t>
            </a:r>
            <a:r>
              <a:rPr lang="en-US" dirty="0"/>
              <a:t> with University of Tübingen (N. Pfeiffer, B. Reuter)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Machine Learning algorithm based prediction of DR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E0DFF8A-BCA1-3A43-8385-FF90FF5454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2662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1" y="1131441"/>
            <a:ext cx="10515600" cy="787845"/>
          </a:xfrm>
        </p:spPr>
        <p:txBody>
          <a:bodyPr>
            <a:noAutofit/>
          </a:bodyPr>
          <a:lstStyle/>
          <a:p>
            <a:r>
              <a:rPr lang="ru-RU" sz="3600" dirty="0"/>
              <a:t>Генетическая предикция и организация лечения МЛУ-ТБ – текущие результаты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61" y="2253007"/>
            <a:ext cx="10515600" cy="412791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Параллельно с этим мы собрали более 400 клинических изолятов МЛУ-ТБ в Республике Молдова и Санкт-Петербурге для полногеномного секвенирования и расширенной фенотипической характеристики, создав </a:t>
            </a:r>
            <a:r>
              <a:rPr lang="ru-RU" b="1" dirty="0"/>
              <a:t>когорту МЛУ-ТБ</a:t>
            </a:r>
            <a:r>
              <a:rPr lang="ru-RU" dirty="0"/>
              <a:t>. С помощью этого недавно созданного набора данных мы опишем структуру бактериальной популяции и развитие лекарственной устойчивости изолятов МЛУ-ТБ в Восточной Европе, а также оценим инструмент geno2pheno[TB].</a:t>
            </a:r>
          </a:p>
          <a:p>
            <a:pPr fontAlgn="base">
              <a:lnSpc>
                <a:spcPct val="110000"/>
              </a:lnSpc>
            </a:pPr>
            <a:r>
              <a:rPr lang="ru-RU" dirty="0"/>
              <a:t>Предварительный анализ недавно созданной когорты МЛУ-ТБ позволил </a:t>
            </a:r>
            <a:r>
              <a:rPr lang="ru-RU" b="1" dirty="0"/>
              <a:t>идентифицировать варианты генома, связанные с устойчивостью к бедаквилину (BDQ), </a:t>
            </a:r>
            <a:r>
              <a:rPr lang="ru-RU" dirty="0"/>
              <a:t>новому препарату, рекомендованному для лечения МЛУ-ТБ.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5" y="902842"/>
            <a:ext cx="11495314" cy="124817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Молекулярная эпидемиология ВИЧ и новые стратегии лечения </a:t>
            </a:r>
            <a:br>
              <a:rPr lang="en-US" sz="3600" dirty="0"/>
            </a:br>
            <a:r>
              <a:rPr lang="en-US" sz="2700" dirty="0"/>
              <a:t>(</a:t>
            </a:r>
            <a:r>
              <a:rPr lang="en-US" sz="2700" b="1" dirty="0"/>
              <a:t>Karolinska–</a:t>
            </a:r>
            <a:r>
              <a:rPr lang="ru-RU" sz="2700" b="1" dirty="0"/>
              <a:t>Швеция</a:t>
            </a:r>
            <a:r>
              <a:rPr lang="en-US" sz="2700" dirty="0"/>
              <a:t>, </a:t>
            </a:r>
            <a:r>
              <a:rPr lang="en-US" sz="2700" dirty="0" err="1"/>
              <a:t>UniSiena</a:t>
            </a:r>
            <a:r>
              <a:rPr lang="en-US" sz="2700" dirty="0"/>
              <a:t>-</a:t>
            </a:r>
            <a:r>
              <a:rPr lang="ru-RU" sz="2700" dirty="0"/>
              <a:t>Италия</a:t>
            </a:r>
            <a:r>
              <a:rPr lang="en-US" sz="2700" dirty="0"/>
              <a:t>, </a:t>
            </a:r>
            <a:r>
              <a:rPr lang="en-US" sz="2700" dirty="0" err="1"/>
              <a:t>UniKoeln</a:t>
            </a:r>
            <a:r>
              <a:rPr lang="en-US" sz="2700" dirty="0"/>
              <a:t>-</a:t>
            </a:r>
            <a:r>
              <a:rPr lang="ru-RU" sz="2700" dirty="0"/>
              <a:t>Германия</a:t>
            </a:r>
            <a:r>
              <a:rPr lang="en-US" sz="2700" dirty="0"/>
              <a:t>,</a:t>
            </a:r>
            <a:r>
              <a:rPr lang="ru-RU" sz="2700" dirty="0"/>
              <a:t> </a:t>
            </a:r>
            <a:r>
              <a:rPr lang="en-US" sz="2700" dirty="0" err="1"/>
              <a:t>Gamaleya</a:t>
            </a:r>
            <a:r>
              <a:rPr lang="en-US" sz="2700" dirty="0"/>
              <a:t>-</a:t>
            </a:r>
            <a:r>
              <a:rPr lang="ru-RU" sz="2700" dirty="0"/>
              <a:t>Россия</a:t>
            </a:r>
            <a:r>
              <a:rPr lang="en-US" sz="2700" dirty="0"/>
              <a:t>, PHC-</a:t>
            </a:r>
            <a:r>
              <a:rPr lang="ru-RU" sz="2700" dirty="0"/>
              <a:t>Украина</a:t>
            </a:r>
            <a:r>
              <a:rPr lang="en-US" sz="2700" dirty="0"/>
              <a:t>, IDACIRC-</a:t>
            </a:r>
            <a:r>
              <a:rPr lang="ru-RU" sz="2700" dirty="0"/>
              <a:t>Грузия</a:t>
            </a:r>
            <a:r>
              <a:rPr lang="en-US" sz="2700" dirty="0"/>
              <a:t>, EuResist-</a:t>
            </a:r>
            <a:r>
              <a:rPr lang="ru-RU" sz="2700" dirty="0"/>
              <a:t>Италия</a:t>
            </a:r>
            <a:r>
              <a:rPr lang="en-US" sz="2700" dirty="0"/>
              <a:t>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" y="2151016"/>
            <a:ext cx="10720251" cy="4040777"/>
          </a:xfrm>
        </p:spPr>
        <p:txBody>
          <a:bodyPr>
            <a:noAutofit/>
          </a:bodyPr>
          <a:lstStyle/>
          <a:p>
            <a:pPr marL="87313" indent="0" fontAlgn="base">
              <a:lnSpc>
                <a:spcPct val="110000"/>
              </a:lnSpc>
              <a:buNone/>
            </a:pPr>
            <a:r>
              <a:rPr lang="ru-RU" sz="2400" dirty="0"/>
              <a:t>Применяя комплексный подход к ведению ВИЧ-инфекции, </a:t>
            </a:r>
            <a:r>
              <a:rPr lang="da-DK" sz="2400" dirty="0"/>
              <a:t>CARE</a:t>
            </a:r>
            <a:r>
              <a:rPr lang="ru-RU" sz="2400" dirty="0"/>
              <a:t>,</a:t>
            </a:r>
            <a:r>
              <a:rPr lang="da-DK" sz="2400" dirty="0"/>
              <a:t> </a:t>
            </a:r>
            <a:r>
              <a:rPr lang="ru-RU" sz="2400" dirty="0"/>
              <a:t>с одной стороны, анализирует молекулярную эпидемиологию инфекции, включая эффективность лечения и лекарственную устойчивость широко распространенного суб-субтипа ВИЧ-1 A6; с другой стороны, он способствует внедрению лечения на основе долутегравира, рекомендованного Всемирной организацией здравоохранения.</a:t>
            </a:r>
            <a:r>
              <a:rPr lang="en-US" sz="2400" dirty="0"/>
              <a:t> </a:t>
            </a:r>
            <a:r>
              <a:rPr lang="ru-RU" sz="2400" dirty="0"/>
              <a:t>При этом в проекте также разрабатываются специальные высокопроизводительные протоколы / методы секвенирования для мониторинга лекарственной устойчивости ВИЧ, адаптированные к штамму ВИЧ-1 A6, и программа наблюдения за лекарственной устойчивостью в соответствии с рекомендациями ВОЗ.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659"/>
            <a:ext cx="10515600" cy="787845"/>
          </a:xfrm>
        </p:spPr>
        <p:txBody>
          <a:bodyPr>
            <a:noAutofit/>
          </a:bodyPr>
          <a:lstStyle/>
          <a:p>
            <a:r>
              <a:rPr lang="ru-RU" sz="3600" dirty="0"/>
              <a:t>Молекулярная эпидемиология ВИЧ и новые стратегии лечения </a:t>
            </a:r>
            <a:r>
              <a:rPr lang="en-US" sz="3600" dirty="0"/>
              <a:t>– </a:t>
            </a:r>
            <a:r>
              <a:rPr lang="ru-RU" sz="3600" dirty="0"/>
              <a:t>Текущие результаты </a:t>
            </a:r>
            <a:r>
              <a:rPr lang="en-US" sz="3600" dirty="0"/>
              <a:t>1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3" y="1944895"/>
            <a:ext cx="10515600" cy="3849618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</a:pPr>
            <a:r>
              <a:rPr lang="ru-RU" sz="2400" dirty="0"/>
              <a:t>Создана </a:t>
            </a:r>
            <a:r>
              <a:rPr lang="ru-RU" sz="2400" b="1" dirty="0"/>
              <a:t>Восточноевропейская база данных для молекулярного эпидемиологического анализа ВИЧ-1 </a:t>
            </a:r>
            <a:r>
              <a:rPr lang="ru-RU" sz="2400" dirty="0"/>
              <a:t>с целью охвата 1100 пациентов в России, Грузии и Украине. На данный момент включены 1980 ретроспективных последовательностей и 859 проспективных пациентов, сбор данных продолжается.</a:t>
            </a:r>
            <a:r>
              <a:rPr lang="en-US" sz="2400" dirty="0"/>
              <a:t> </a:t>
            </a:r>
            <a:endParaRPr lang="ru-RU" sz="2400" dirty="0"/>
          </a:p>
          <a:p>
            <a:pPr fontAlgn="base">
              <a:lnSpc>
                <a:spcPct val="110000"/>
              </a:lnSpc>
            </a:pPr>
            <a:r>
              <a:rPr lang="ru-RU" sz="2400" dirty="0"/>
              <a:t>Последовательности интегразы дикого типа суб-субтипа А6 были получены из Европы, России и Грузии, и на их основе была создана </a:t>
            </a:r>
            <a:r>
              <a:rPr lang="ru-RU" sz="2400" b="1" dirty="0"/>
              <a:t>новая секвенированная последовательность А6</a:t>
            </a:r>
            <a:r>
              <a:rPr lang="en-US" sz="2400" dirty="0"/>
              <a:t>.</a:t>
            </a:r>
          </a:p>
          <a:p>
            <a:pPr fontAlgn="base">
              <a:lnSpc>
                <a:spcPct val="110000"/>
              </a:lnSpc>
            </a:pPr>
            <a:r>
              <a:rPr lang="ru-RU" sz="2400" dirty="0"/>
              <a:t>При повторном анализе шведской базы данных InfCareHIV (&gt; 11.000) первый случай инфицирования штаммом A6 был выявлен в 1991 г. со значительным увеличением числа случаев в 2007-2020 гг.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en-GB" dirty="0"/>
              <a:t>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59965" cy="4108036"/>
          </a:xfrm>
        </p:spPr>
        <p:txBody>
          <a:bodyPr>
            <a:normAutofit/>
          </a:bodyPr>
          <a:lstStyle/>
          <a:p>
            <a:r>
              <a:rPr lang="en-GB" dirty="0"/>
              <a:t>CARE </a:t>
            </a:r>
            <a:r>
              <a:rPr lang="ru-RU" dirty="0"/>
              <a:t>– это исследовательский и инновационный проект, совместно финансируемый Европейским Союзом (программа Н2020) и Министерством Науки и Высшего Образования Российской Федерации</a:t>
            </a:r>
            <a:endParaRPr lang="en-GB" dirty="0"/>
          </a:p>
        </p:txBody>
      </p:sp>
      <p:pic>
        <p:nvPicPr>
          <p:cNvPr id="5" name="Immagine 4" descr="IMG_2297.JPG"/>
          <p:cNvPicPr>
            <a:picLocks noChangeAspect="1"/>
          </p:cNvPicPr>
          <p:nvPr/>
        </p:nvPicPr>
        <p:blipFill>
          <a:blip r:embed="rId2" cstate="print"/>
          <a:srcRect t="27841"/>
          <a:stretch>
            <a:fillRect/>
          </a:stretch>
        </p:blipFill>
        <p:spPr>
          <a:xfrm>
            <a:off x="5219055" y="1838737"/>
            <a:ext cx="6538023" cy="35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Dashboard_WP4_2020NOV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183" y="928308"/>
            <a:ext cx="9462052" cy="5322404"/>
          </a:xfrm>
        </p:spPr>
      </p:pic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659"/>
            <a:ext cx="10515600" cy="787845"/>
          </a:xfrm>
        </p:spPr>
        <p:txBody>
          <a:bodyPr>
            <a:noAutofit/>
          </a:bodyPr>
          <a:lstStyle/>
          <a:p>
            <a:r>
              <a:rPr lang="ru-RU" sz="3600" dirty="0"/>
              <a:t>Молекулярная эпидемиология ВИЧ и новые стратегии лечения </a:t>
            </a:r>
            <a:r>
              <a:rPr lang="en-US" sz="3600" dirty="0"/>
              <a:t>– </a:t>
            </a:r>
            <a:r>
              <a:rPr lang="ru-RU" sz="3600" dirty="0"/>
              <a:t>Текущие результаты 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3" y="2014468"/>
            <a:ext cx="10515600" cy="3849618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</a:pPr>
            <a:r>
              <a:rPr lang="ru-RU" sz="2400" dirty="0"/>
              <a:t>В рамках проспективного исследования лекарственной устойчивости ВИЧ образцы плазмы пациентов, потерпевших неудачу лечения, собираются в России и Украине. На момент октября 2020 года было собрано </a:t>
            </a:r>
            <a:r>
              <a:rPr lang="ru-RU" sz="2400" b="1" dirty="0"/>
              <a:t>208 образцов от пациентов с неудачей лечения ингибиторами интегразы (INSTI).</a:t>
            </a:r>
            <a:r>
              <a:rPr lang="en-US" sz="2400" b="1" dirty="0"/>
              <a:t> </a:t>
            </a:r>
            <a:endParaRPr lang="ru-RU" sz="2400" b="1" dirty="0"/>
          </a:p>
          <a:p>
            <a:pPr fontAlgn="base">
              <a:lnSpc>
                <a:spcPct val="110000"/>
              </a:lnSpc>
            </a:pPr>
            <a:r>
              <a:rPr lang="ru-RU" sz="2400" b="1" dirty="0"/>
              <a:t>Метод высокопроизводительного секвенирования для штаммов ВИЧ-1 A6 </a:t>
            </a:r>
            <a:r>
              <a:rPr lang="ru-RU" sz="2400" dirty="0"/>
              <a:t>был разработан и проверен на шведских, немецких и российских образцах.</a:t>
            </a:r>
            <a:endParaRPr lang="en-US" sz="2400" dirty="0"/>
          </a:p>
          <a:p>
            <a:pPr fontAlgn="base">
              <a:lnSpc>
                <a:spcPct val="110000"/>
              </a:lnSpc>
            </a:pPr>
            <a:r>
              <a:rPr lang="ru-RU" sz="2400" b="1" dirty="0"/>
              <a:t>Образцы пациентов, инфицированных вирусом ВИЧ-1 А6, были отправлены </a:t>
            </a:r>
            <a:r>
              <a:rPr lang="ru-RU" sz="2400" dirty="0"/>
              <a:t>из России и Украины в Европу, начато создание рекомбинантных вирусов А6</a:t>
            </a:r>
            <a:r>
              <a:rPr lang="ru-RU" sz="2400" b="1" dirty="0"/>
              <a:t>.</a:t>
            </a:r>
            <a:r>
              <a:rPr lang="en-US" sz="2400" b="1" dirty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659"/>
            <a:ext cx="10515600" cy="787845"/>
          </a:xfrm>
        </p:spPr>
        <p:txBody>
          <a:bodyPr>
            <a:noAutofit/>
          </a:bodyPr>
          <a:lstStyle/>
          <a:p>
            <a:r>
              <a:rPr lang="ru-RU" sz="3600" dirty="0"/>
              <a:t>Молекулярная эпидемиология ВИЧ и новые стратегии лечения </a:t>
            </a:r>
            <a:r>
              <a:rPr lang="en-US" sz="3600" dirty="0"/>
              <a:t>– </a:t>
            </a:r>
            <a:r>
              <a:rPr lang="ru-RU" sz="3600" dirty="0"/>
              <a:t>Текущие результаты 3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43" y="1811268"/>
            <a:ext cx="10515600" cy="3849618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</a:pPr>
            <a:r>
              <a:rPr lang="ru-RU" sz="2400" dirty="0"/>
              <a:t>Суб-субтип A6 был проанализирован на предмет его фенотипической чувствительности in vitro к ингибиторам интегразы (INSTI). Кодирующая область интегразы ВИЧ-1 из двадцати различных изолятов A6 оказалась столь же чувствительной к INSTI, включая долутегравир, биктегравир, каботегравир, как и интеграза эталонного подтипа B. Дальнейший анализ продолжается для оценки генетического барьера изолятов A6 для INSTI посредством экспериментов по определению лекарственной устойчивости in vitro.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673" y="4710320"/>
            <a:ext cx="77533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62" y="845574"/>
            <a:ext cx="11556275" cy="1081809"/>
          </a:xfrm>
        </p:spPr>
        <p:txBody>
          <a:bodyPr>
            <a:noAutofit/>
          </a:bodyPr>
          <a:lstStyle/>
          <a:p>
            <a:r>
              <a:rPr lang="ru-RU" sz="3800" dirty="0"/>
              <a:t>Лечение ВИЧ/ВГС и геномика человека </a:t>
            </a:r>
            <a:br>
              <a:rPr lang="en-US" sz="3200" dirty="0"/>
            </a:br>
            <a:r>
              <a:rPr lang="en-US" sz="2400" dirty="0"/>
              <a:t>(</a:t>
            </a:r>
            <a:r>
              <a:rPr lang="en-US" sz="2400" b="1" dirty="0"/>
              <a:t>CHIP-</a:t>
            </a:r>
            <a:r>
              <a:rPr lang="ru-RU" sz="2400" b="1" dirty="0"/>
              <a:t>Дания</a:t>
            </a:r>
            <a:r>
              <a:rPr lang="en-US" sz="2400" dirty="0"/>
              <a:t>, PHC-</a:t>
            </a:r>
            <a:r>
              <a:rPr lang="ru-RU" sz="2400" dirty="0"/>
              <a:t>Украина</a:t>
            </a:r>
            <a:r>
              <a:rPr lang="en-US" sz="2400" dirty="0"/>
              <a:t>, IDACIRC-</a:t>
            </a:r>
            <a:r>
              <a:rPr lang="ru-RU" sz="2400" dirty="0"/>
              <a:t>Грузия</a:t>
            </a:r>
            <a:r>
              <a:rPr lang="en-US" sz="2400" dirty="0"/>
              <a:t>, </a:t>
            </a:r>
            <a:r>
              <a:rPr lang="en-US" sz="2400" dirty="0" err="1"/>
              <a:t>Gamaleya</a:t>
            </a:r>
            <a:r>
              <a:rPr lang="en-US" sz="2400" dirty="0"/>
              <a:t>-</a:t>
            </a:r>
            <a:r>
              <a:rPr lang="ru-RU" sz="2400" dirty="0"/>
              <a:t>Россия</a:t>
            </a:r>
            <a:r>
              <a:rPr lang="en-US" sz="2400" dirty="0"/>
              <a:t>, </a:t>
            </a:r>
            <a:r>
              <a:rPr lang="en-US" sz="2400" dirty="0" err="1"/>
              <a:t>UniSiena</a:t>
            </a:r>
            <a:r>
              <a:rPr lang="en-US" sz="2400" dirty="0"/>
              <a:t>-</a:t>
            </a:r>
            <a:r>
              <a:rPr lang="ru-RU" sz="2400" dirty="0"/>
              <a:t>Италия</a:t>
            </a:r>
            <a:r>
              <a:rPr lang="en-US" sz="2400" dirty="0"/>
              <a:t>, Karolinska-</a:t>
            </a:r>
            <a:r>
              <a:rPr lang="ru-RU" sz="2400" dirty="0"/>
              <a:t>Швеция</a:t>
            </a:r>
            <a:r>
              <a:rPr lang="en-US" sz="2400" dirty="0"/>
              <a:t>)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3" y="2014468"/>
            <a:ext cx="10515600" cy="4116366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400" dirty="0"/>
              <a:t>Консорциум CARE стремится </a:t>
            </a:r>
            <a:r>
              <a:rPr lang="ru-RU" sz="2400" b="1" dirty="0"/>
              <a:t>идентифицировать генетические варианты</a:t>
            </a:r>
            <a:r>
              <a:rPr lang="ru-RU" sz="2400" dirty="0"/>
              <a:t>, связанные с маркерами патогенеза ВИЧ (например, вирусной нагрузкой ВИЧ), СПИД-ассоциированными и не-СПИД-ассоциированными заболеваниями (например, сердечно-сосудистыми заболеваниями и раком), а также токсичностью широко используемых АРТ препаратов.</a:t>
            </a:r>
            <a:br>
              <a:rPr lang="en-US" sz="2400" dirty="0"/>
            </a:br>
            <a:r>
              <a:rPr lang="ru-RU" sz="2400" dirty="0"/>
              <a:t>Результаты будут сравниваться с имеющимися генотипическими данными датской когорты из 2032 лиц, живущих с ВИЧ, и глобальной когорты из 8500 ВИЧ-инфицированных участников клинических исследований группы </a:t>
            </a:r>
            <a:r>
              <a:rPr lang="en-GB" sz="2400" dirty="0"/>
              <a:t>INSIGHT. </a:t>
            </a:r>
          </a:p>
          <a:p>
            <a:pPr fontAlgn="base">
              <a:buNone/>
            </a:pPr>
            <a:r>
              <a:rPr lang="ru-RU" sz="2400" dirty="0"/>
              <a:t>В области исследований вирусного гепатита консорциум </a:t>
            </a:r>
            <a:r>
              <a:rPr lang="en-US" sz="2400" dirty="0"/>
              <a:t>CARE </a:t>
            </a:r>
            <a:r>
              <a:rPr lang="ru-RU" sz="2400" dirty="0"/>
              <a:t>стремится к разработке </a:t>
            </a:r>
            <a:r>
              <a:rPr lang="ru-RU" sz="2400" b="1" dirty="0"/>
              <a:t>практических рекомендаций по лечению гепатита С препаратами прямого действия </a:t>
            </a:r>
            <a:r>
              <a:rPr lang="da-DK" sz="2400" b="1" dirty="0"/>
              <a:t>(DAA)</a:t>
            </a:r>
            <a:r>
              <a:rPr lang="en-US" sz="2400" b="1" dirty="0"/>
              <a:t>.</a:t>
            </a:r>
            <a:endParaRPr lang="it-IT" sz="2400" b="1" dirty="0"/>
          </a:p>
          <a:p>
            <a:pPr fontAlgn="base">
              <a:buNone/>
            </a:pPr>
            <a:endParaRPr lang="en-US" sz="2400" dirty="0"/>
          </a:p>
          <a:p>
            <a:pPr fontAlgn="base">
              <a:lnSpc>
                <a:spcPct val="11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659"/>
            <a:ext cx="10515600" cy="787845"/>
          </a:xfrm>
        </p:spPr>
        <p:txBody>
          <a:bodyPr>
            <a:noAutofit/>
          </a:bodyPr>
          <a:lstStyle/>
          <a:p>
            <a:r>
              <a:rPr lang="ru-RU" sz="3600" dirty="0"/>
              <a:t>Лечение ВИЧ/ВГС и геномика человека – текущие результаты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103" y="1720504"/>
            <a:ext cx="10515600" cy="3849618"/>
          </a:xfrm>
        </p:spPr>
        <p:txBody>
          <a:bodyPr>
            <a:noAutofit/>
          </a:bodyPr>
          <a:lstStyle/>
          <a:p>
            <a:pPr fontAlgn="base"/>
            <a:r>
              <a:rPr lang="ru-RU" sz="2400" dirty="0"/>
              <a:t>Мы успешно создали новую проспективную восточноевропейскую когорту людей, живущих с ВИЧ в Грузии, Украине и России, для геномных исследований с целью набора 4500 участников. По состоянию на 14 октября 2020 года в общей сложности </a:t>
            </a:r>
            <a:r>
              <a:rPr lang="ru-RU" sz="2400" b="1" dirty="0"/>
              <a:t>4035 выбранных случайным образом ВИЧ-положительных людей </a:t>
            </a:r>
            <a:r>
              <a:rPr lang="ru-RU" sz="2400" dirty="0"/>
              <a:t>было включено в трех странах (64,5% мужчин, средний возраст 40 лет, 21,1% с диагностированным СПИД на, 94,3% получают АРТ) для анализа генома человека.</a:t>
            </a:r>
            <a:r>
              <a:rPr lang="en-US" sz="2400" dirty="0"/>
              <a:t> </a:t>
            </a:r>
            <a:endParaRPr lang="ru-RU" sz="2400" dirty="0"/>
          </a:p>
          <a:p>
            <a:pPr fontAlgn="base"/>
            <a:r>
              <a:rPr lang="ru-RU" sz="2400" dirty="0"/>
              <a:t>Участники исследования сдавали кровь для геномного анализа при включении в исследование, из образцов был создан был создан </a:t>
            </a:r>
            <a:r>
              <a:rPr lang="ru-RU" sz="2400" b="1" dirty="0"/>
              <a:t>геномный биобанк образцов цельной крови </a:t>
            </a:r>
            <a:r>
              <a:rPr lang="ru-RU" sz="2400" dirty="0"/>
              <a:t>CARE Host </a:t>
            </a:r>
            <a:r>
              <a:rPr lang="da-DK" sz="2400" dirty="0" err="1"/>
              <a:t>genomic</a:t>
            </a:r>
            <a:r>
              <a:rPr lang="da-DK" sz="2400" dirty="0"/>
              <a:t> biobank</a:t>
            </a:r>
            <a:r>
              <a:rPr lang="ru-RU" sz="2400" dirty="0"/>
              <a:t>. Образцы 2463 участников из Украины и Грузии были отправлены в Копенгаген, из которых </a:t>
            </a:r>
            <a:r>
              <a:rPr lang="ru-RU" sz="2400" b="1" dirty="0"/>
              <a:t>1500 участников были отобраны для первого этапа генетического анализа</a:t>
            </a:r>
            <a:r>
              <a:rPr lang="ru-RU" sz="2400" dirty="0"/>
              <a:t>. Кроме того, в России будут включены 350 ретроспективных пациентов с более длительным периодом наблюдения и доступными образцами ДНК.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659"/>
            <a:ext cx="10515600" cy="787845"/>
          </a:xfrm>
        </p:spPr>
        <p:txBody>
          <a:bodyPr>
            <a:noAutofit/>
          </a:bodyPr>
          <a:lstStyle/>
          <a:p>
            <a:r>
              <a:rPr lang="ru-RU" sz="3600" dirty="0"/>
              <a:t>Лечение ВИЧ/ВГС и геномика человека – текущие результаты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3" y="2014468"/>
            <a:ext cx="10515600" cy="3849618"/>
          </a:xfrm>
        </p:spPr>
        <p:txBody>
          <a:bodyPr>
            <a:noAutofit/>
          </a:bodyPr>
          <a:lstStyle/>
          <a:p>
            <a:pPr fontAlgn="base"/>
            <a:r>
              <a:rPr lang="ru-RU" sz="2400" dirty="0"/>
              <a:t>Новая многоцентровая база данных по пациентам с ВГС для ретроспективных исследований была создана путем объединения данных из существующих когорт. База данных включает </a:t>
            </a:r>
            <a:r>
              <a:rPr lang="ru-RU" sz="2400" b="1" dirty="0"/>
              <a:t>около 60 000 пациентов с ВГС, получавших лечение DAA, в Грузии, Швеции, Италии и европейской когорте EuroSIDA</a:t>
            </a:r>
            <a:r>
              <a:rPr lang="ru-RU" sz="2400" dirty="0"/>
              <a:t>. </a:t>
            </a:r>
          </a:p>
          <a:p>
            <a:pPr fontAlgn="base"/>
            <a:r>
              <a:rPr lang="ru-RU" sz="2400" dirty="0"/>
              <a:t>Кроме того, мы создали обширную </a:t>
            </a:r>
            <a:r>
              <a:rPr lang="ru-RU" sz="2400" b="1" dirty="0"/>
              <a:t>проспективную когорту, включающую более 6500 человек с ВИЧ или сочетанной инфекцией ВИЧ / ВГС </a:t>
            </a:r>
            <a:r>
              <a:rPr lang="ru-RU" sz="2400" dirty="0"/>
              <a:t>в Грузии, России и Украине. Подробные клинические и демографические данные были собраны по участникам из региона мира, по которому в настоящее время доступно малое количество данных.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882" y="905435"/>
            <a:ext cx="9577541" cy="539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F9050AD1-29D0-48A3-94E4-453B2D3662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073" y="643467"/>
            <a:ext cx="3594653" cy="254321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A295A8B-1759-45E1-9144-7D627C8D3D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459" y="643467"/>
            <a:ext cx="3594653" cy="254321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8EC7D07-8C35-4F28-89A0-D647368253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203" y="3671316"/>
            <a:ext cx="3598392" cy="2545862"/>
          </a:xfrm>
          <a:prstGeom prst="rect">
            <a:avLst/>
          </a:prstGeom>
        </p:spPr>
      </p:pic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7B47A69-C1C1-467A-814A-61154CC15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214" y="3671316"/>
            <a:ext cx="3609143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79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659"/>
            <a:ext cx="10515600" cy="787845"/>
          </a:xfrm>
        </p:spPr>
        <p:txBody>
          <a:bodyPr>
            <a:noAutofit/>
          </a:bodyPr>
          <a:lstStyle/>
          <a:p>
            <a:r>
              <a:rPr lang="en-US" sz="4000" dirty="0"/>
              <a:t>CARE</a:t>
            </a:r>
            <a:r>
              <a:rPr lang="ru-RU" sz="4000" dirty="0"/>
              <a:t>: цели и планы на будущее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3" y="2014468"/>
            <a:ext cx="10515600" cy="3849618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  <a:buNone/>
            </a:pPr>
            <a:endParaRPr lang="en-US" sz="2400" dirty="0"/>
          </a:p>
          <a:p>
            <a:pPr fontAlgn="base"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 txBox="1">
            <a:spLocks/>
          </p:cNvSpPr>
          <p:nvPr/>
        </p:nvSpPr>
        <p:spPr>
          <a:xfrm>
            <a:off x="838200" y="1720504"/>
            <a:ext cx="10515600" cy="4060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defTabSz="9144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Исследовательске коллаборации и структура </a:t>
            </a:r>
            <a:r>
              <a:rPr lang="en-US" sz="2400" dirty="0"/>
              <a:t>CARE </a:t>
            </a:r>
            <a:r>
              <a:rPr lang="ru-RU" sz="2400" dirty="0"/>
              <a:t>представляют ценность, которая не должна быть утеряна: проделанная впечатляющая работа является основой для инновационных и трансляционных исследований, результаты которых будут полезны для помощи пациентам в практическом здравоохранении</a:t>
            </a:r>
            <a:r>
              <a:rPr lang="en-US" sz="2400" dirty="0"/>
              <a:t>. </a:t>
            </a:r>
          </a:p>
          <a:p>
            <a:pPr marL="228600" lvl="0" indent="-228600" defTabSz="9144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Партнеры в проекте </a:t>
            </a:r>
            <a:r>
              <a:rPr lang="en-US" sz="2400" dirty="0"/>
              <a:t>CARE </a:t>
            </a:r>
            <a:r>
              <a:rPr lang="ru-RU" sz="2400" dirty="0"/>
              <a:t>заинтересованы в продолжении и расширении сотрудничества в областях (географических и научных), которые имеют решающее значение для здравоохранения в Европейском регионе.</a:t>
            </a:r>
            <a:r>
              <a:rPr lang="en-US" sz="2400" dirty="0"/>
              <a:t> </a:t>
            </a:r>
            <a:endParaRPr lang="ru-RU" sz="2400" dirty="0"/>
          </a:p>
          <a:p>
            <a:pPr marL="228600" lvl="0" indent="-228600" defTabSz="9144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Консорциум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CARE </a:t>
            </a:r>
            <a:r>
              <a:rPr lang="ru-RU" sz="2400" dirty="0"/>
              <a:t>разработал </a:t>
            </a:r>
            <a:r>
              <a:rPr lang="ru-RU" sz="2400" b="1" dirty="0"/>
              <a:t>Стратегический план, </a:t>
            </a:r>
            <a:r>
              <a:rPr lang="ru-RU" sz="2400" dirty="0"/>
              <a:t>включающий</a:t>
            </a:r>
            <a:r>
              <a:rPr lang="ru-RU" sz="2400" b="1" dirty="0"/>
              <a:t> </a:t>
            </a:r>
            <a:r>
              <a:rPr lang="ru-RU" sz="2400" dirty="0"/>
              <a:t>приоритетные направления сотрудничества в области медицинских исследований на период 2021-2026 годов, определенные учеными, участвующими в проекте.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659"/>
            <a:ext cx="10515600" cy="787845"/>
          </a:xfrm>
        </p:spPr>
        <p:txBody>
          <a:bodyPr>
            <a:noAutofit/>
          </a:bodyPr>
          <a:lstStyle/>
          <a:p>
            <a:r>
              <a:rPr lang="ru-RU" sz="4000" dirty="0"/>
              <a:t>Стратегический план </a:t>
            </a:r>
            <a:r>
              <a:rPr lang="en-US" sz="4000" dirty="0"/>
              <a:t>CAR</a:t>
            </a:r>
            <a:r>
              <a:rPr lang="ru-RU" sz="4000" dirty="0"/>
              <a:t>Е: туберкулез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3" y="2014468"/>
            <a:ext cx="10515600" cy="3849618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  <a:buNone/>
            </a:pPr>
            <a:endParaRPr lang="en-US" sz="2400" dirty="0"/>
          </a:p>
          <a:p>
            <a:pPr fontAlgn="base"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 txBox="1">
            <a:spLocks/>
          </p:cNvSpPr>
          <p:nvPr/>
        </p:nvSpPr>
        <p:spPr>
          <a:xfrm>
            <a:off x="838200" y="1803991"/>
            <a:ext cx="10515600" cy="4060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defTabSz="914400" fontAlgn="base">
              <a:lnSpc>
                <a:spcPct val="90000"/>
              </a:lnSpc>
              <a:spcBef>
                <a:spcPts val="1000"/>
              </a:spcBef>
            </a:pPr>
            <a:r>
              <a:rPr lang="ru-RU" sz="2400" dirty="0"/>
              <a:t>Продолжение исследовательской деятельности, связанной с туберкулезом, в первую очередь для дальнейшего подтверждения результатов предыдущих многообещающих исследований и их внедрения в клинику и /или на продажу.</a:t>
            </a:r>
            <a:r>
              <a:rPr lang="da-DK" sz="2400" dirty="0"/>
              <a:t> </a:t>
            </a:r>
            <a:r>
              <a:rPr lang="ru-RU" sz="2400" dirty="0"/>
              <a:t>План включает в себя</a:t>
            </a:r>
            <a:r>
              <a:rPr lang="en-US" sz="2400" dirty="0"/>
              <a:t>: </a:t>
            </a:r>
            <a:endParaRPr lang="it-IT" sz="2400" dirty="0"/>
          </a:p>
          <a:p>
            <a:pPr marL="228600" indent="-228600" defTabSz="9144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крупномасштабные исследования диагностики туберкулеза и исследования оценки биомаркеров, подтверждающих излечение / проспективные испытания подтверждения их полезности и влияния на исход лечения</a:t>
            </a:r>
            <a:r>
              <a:rPr lang="en-GB" sz="2400" dirty="0"/>
              <a:t>. </a:t>
            </a:r>
            <a:endParaRPr lang="it-IT" sz="2400" dirty="0"/>
          </a:p>
          <a:p>
            <a:pPr marL="228600" indent="-228600" defTabSz="9144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завершение разработки инструментов поддержки персонализированного лечения МЛУ-ТБ на основании генотипирования МЛУ-штаммов, а также проспективных исследований для оценки их использования</a:t>
            </a:r>
            <a:r>
              <a:rPr lang="en-US" sz="2400" dirty="0"/>
              <a:t>.</a:t>
            </a:r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</a:t>
            </a:r>
            <a:r>
              <a:rPr lang="en-GB" dirty="0"/>
              <a:t>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Период финансирования со стороны Евросоюза</a:t>
            </a:r>
            <a:r>
              <a:rPr lang="en-US" dirty="0"/>
              <a:t>: 1</a:t>
            </a:r>
            <a:r>
              <a:rPr lang="ru-RU" dirty="0"/>
              <a:t> января</a:t>
            </a:r>
            <a:r>
              <a:rPr lang="en-US" dirty="0"/>
              <a:t> 2019 – 30 </a:t>
            </a:r>
            <a:r>
              <a:rPr lang="ru-RU" dirty="0"/>
              <a:t>июня</a:t>
            </a:r>
            <a:r>
              <a:rPr lang="en-US" dirty="0"/>
              <a:t> 2021</a:t>
            </a:r>
          </a:p>
          <a:p>
            <a:r>
              <a:rPr lang="en-US" dirty="0"/>
              <a:t>13 </a:t>
            </a:r>
            <a:r>
              <a:rPr lang="ru-RU" dirty="0"/>
              <a:t>партнеров в Европе и России</a:t>
            </a:r>
            <a:r>
              <a:rPr lang="en-US" dirty="0"/>
              <a:t> + 5 </a:t>
            </a:r>
            <a:r>
              <a:rPr lang="ru-RU" dirty="0"/>
              <a:t>субподрядчиков в России</a:t>
            </a:r>
            <a:endParaRPr lang="en-US" dirty="0"/>
          </a:p>
          <a:p>
            <a:r>
              <a:rPr lang="ru-RU" dirty="0"/>
              <a:t>Координатор проекта</a:t>
            </a:r>
            <a:r>
              <a:rPr lang="en-US" dirty="0"/>
              <a:t>: </a:t>
            </a:r>
            <a:r>
              <a:rPr lang="ru-RU" dirty="0"/>
              <a:t>Франческа Инкардона </a:t>
            </a:r>
            <a:r>
              <a:rPr lang="en-US" dirty="0"/>
              <a:t>– </a:t>
            </a:r>
            <a:r>
              <a:rPr lang="ru-RU" dirty="0"/>
              <a:t>сеть </a:t>
            </a:r>
            <a:r>
              <a:rPr lang="en-US" dirty="0"/>
              <a:t>EuResist</a:t>
            </a:r>
            <a:endParaRPr lang="ru-RU" dirty="0"/>
          </a:p>
          <a:p>
            <a:r>
              <a:rPr lang="ru-RU" dirty="0"/>
              <a:t>Научный координатор проекта</a:t>
            </a:r>
            <a:r>
              <a:rPr lang="en-US" dirty="0"/>
              <a:t>: </a:t>
            </a:r>
            <a:r>
              <a:rPr lang="ru-RU" dirty="0"/>
              <a:t>Йенс Лундгрен </a:t>
            </a:r>
            <a:r>
              <a:rPr lang="en-US" dirty="0"/>
              <a:t>– </a:t>
            </a:r>
            <a:r>
              <a:rPr lang="en-US" dirty="0" err="1"/>
              <a:t>RegionHovedstaden</a:t>
            </a:r>
            <a:r>
              <a:rPr lang="en-US" dirty="0"/>
              <a:t> CHIP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172"/>
            <a:ext cx="10515600" cy="787845"/>
          </a:xfrm>
        </p:spPr>
        <p:txBody>
          <a:bodyPr>
            <a:noAutofit/>
          </a:bodyPr>
          <a:lstStyle/>
          <a:p>
            <a:r>
              <a:rPr lang="ru-RU" sz="4000" dirty="0"/>
              <a:t>Стратегический план </a:t>
            </a:r>
            <a:r>
              <a:rPr lang="en-US" sz="4000" dirty="0"/>
              <a:t>CARE</a:t>
            </a:r>
            <a:r>
              <a:rPr lang="ru-RU" sz="4000" dirty="0"/>
              <a:t>: ВИЧ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3" y="2014468"/>
            <a:ext cx="10515600" cy="3849618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  <a:buNone/>
            </a:pPr>
            <a:endParaRPr lang="en-US" sz="2400" dirty="0"/>
          </a:p>
          <a:p>
            <a:pPr fontAlgn="base"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 txBox="1">
            <a:spLocks/>
          </p:cNvSpPr>
          <p:nvPr/>
        </p:nvSpPr>
        <p:spPr>
          <a:xfrm>
            <a:off x="597626" y="1720504"/>
            <a:ext cx="10996749" cy="4060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z="2400" dirty="0"/>
              <a:t>Продолжение исследовательской деятельности, связанной с ВИЧ, предоставляющей возможность изучения важнейших вопросов, требующих длительного периода наблюдения для сбора необходимого количества клинических событий. В частности, запланировано изучение </a:t>
            </a:r>
            <a:r>
              <a:rPr lang="en-US" sz="2400" dirty="0"/>
              <a:t>: </a:t>
            </a:r>
          </a:p>
          <a:p>
            <a:pPr marL="228600" indent="-228600" defTabSz="9144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Ответа на терапию долутегравиром и другими новыми </a:t>
            </a:r>
            <a:r>
              <a:rPr lang="da-DK" sz="2400" dirty="0"/>
              <a:t>INSTI</a:t>
            </a:r>
            <a:r>
              <a:rPr lang="ru-RU" sz="2400" dirty="0"/>
              <a:t> и прочими антиретровирусными препаратами в регионе с преобладанием разнообразных специфических подтипов ВИЧ. Поскольку применение долутегравира в этом регионе начато недавно, продление данного надзора необходимо</a:t>
            </a:r>
            <a:r>
              <a:rPr lang="en-GB" sz="2400" dirty="0"/>
              <a:t>;</a:t>
            </a:r>
            <a:endParaRPr lang="it-IT" sz="2400" dirty="0"/>
          </a:p>
          <a:p>
            <a:pPr marL="228600" indent="-228600" defTabSz="9144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Лекарственной устойчивости перед лечением и возникающей при лечении, с учетом предстоящих изменениями в парадигме антиретровирусной терапии первого ряда и экстренной АРТ, и увеличением охвата пациентов АРТ в Восточной Европе</a:t>
            </a:r>
            <a:r>
              <a:rPr lang="en-GB" sz="2400" dirty="0"/>
              <a:t>;</a:t>
            </a:r>
          </a:p>
          <a:p>
            <a:pPr lvl="0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659"/>
            <a:ext cx="10515600" cy="787845"/>
          </a:xfrm>
        </p:spPr>
        <p:txBody>
          <a:bodyPr>
            <a:noAutofit/>
          </a:bodyPr>
          <a:lstStyle/>
          <a:p>
            <a:r>
              <a:rPr lang="ru-RU" sz="4000" dirty="0"/>
              <a:t>Стратегический план </a:t>
            </a:r>
            <a:r>
              <a:rPr lang="en-US" sz="4000" dirty="0"/>
              <a:t>CARE</a:t>
            </a:r>
            <a:r>
              <a:rPr lang="ru-RU" sz="4000" dirty="0"/>
              <a:t>: ВИЧ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3" y="2014468"/>
            <a:ext cx="10515600" cy="3849618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  <a:buNone/>
            </a:pPr>
            <a:endParaRPr lang="en-US" sz="2400" dirty="0"/>
          </a:p>
          <a:p>
            <a:pPr fontAlgn="base"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 txBox="1">
            <a:spLocks/>
          </p:cNvSpPr>
          <p:nvPr/>
        </p:nvSpPr>
        <p:spPr>
          <a:xfrm>
            <a:off x="960783" y="1956391"/>
            <a:ext cx="10515600" cy="4060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defTabSz="9144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Исследование одиночных нуклеотидных полиморфизмов и их корреляции с долгосрочными побочными эффектами АРТ, с особым акцентом на изучение переносимости ингибиторов интегразы (</a:t>
            </a:r>
            <a:r>
              <a:rPr lang="da-DK" sz="2400" dirty="0"/>
              <a:t>INSTI)</a:t>
            </a:r>
            <a:r>
              <a:rPr lang="ru-RU" sz="2400" dirty="0"/>
              <a:t>, представленных в регионе сравнительно недавно</a:t>
            </a:r>
            <a:r>
              <a:rPr lang="en-GB" sz="2400" dirty="0"/>
              <a:t>; </a:t>
            </a:r>
            <a:endParaRPr lang="it-IT" sz="2400" dirty="0"/>
          </a:p>
          <a:p>
            <a:pPr marL="228600" lvl="0" indent="-228600" defTabSz="9144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Изучение влияния генетики человека на риск развития СПИДа и тяжелых не-СПИД-ассоциированных клинических событий, таких как онкологические и сердечно-сосудистые заболевания</a:t>
            </a:r>
            <a:r>
              <a:rPr lang="en-US" sz="2400" dirty="0"/>
              <a:t>.</a:t>
            </a:r>
            <a:endParaRPr lang="it-IT" sz="2400" dirty="0"/>
          </a:p>
          <a:p>
            <a:pPr marL="228600" indent="-228600" defTabSz="9144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659"/>
            <a:ext cx="10515600" cy="787845"/>
          </a:xfrm>
        </p:spPr>
        <p:txBody>
          <a:bodyPr>
            <a:noAutofit/>
          </a:bodyPr>
          <a:lstStyle/>
          <a:p>
            <a:r>
              <a:rPr lang="ru-RU" sz="4000" dirty="0"/>
              <a:t>Стратегический план </a:t>
            </a:r>
            <a:r>
              <a:rPr lang="en-US" sz="4000" dirty="0"/>
              <a:t>CARE</a:t>
            </a:r>
            <a:r>
              <a:rPr lang="ru-RU" sz="4000" dirty="0"/>
              <a:t>: финансирование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3" y="2014468"/>
            <a:ext cx="10515600" cy="3849618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  <a:buNone/>
            </a:pPr>
            <a:endParaRPr lang="en-US" sz="2400" dirty="0"/>
          </a:p>
          <a:p>
            <a:pPr fontAlgn="base"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 txBox="1">
            <a:spLocks/>
          </p:cNvSpPr>
          <p:nvPr/>
        </p:nvSpPr>
        <p:spPr>
          <a:xfrm>
            <a:off x="960783" y="1956391"/>
            <a:ext cx="10515600" cy="4060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defTabSz="9144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CARE</a:t>
            </a:r>
            <a:r>
              <a:rPr lang="ru-RU" sz="2400" dirty="0"/>
              <a:t> внедряет стратегию мультиспонсорского финансирования для поиска грантов от фармацевтических компаний на период</a:t>
            </a:r>
            <a:r>
              <a:rPr lang="en-GB" sz="2400" dirty="0"/>
              <a:t> 2021-2022; </a:t>
            </a:r>
            <a:br>
              <a:rPr lang="en-GB" sz="2400" dirty="0"/>
            </a:br>
            <a:r>
              <a:rPr lang="ru-RU" sz="2400" dirty="0"/>
              <a:t>возможности финансирования обсуждаются с </a:t>
            </a:r>
            <a:r>
              <a:rPr lang="en-GB" sz="2400" dirty="0"/>
              <a:t>MSD, </a:t>
            </a:r>
            <a:r>
              <a:rPr lang="en-GB" sz="2400" dirty="0" err="1"/>
              <a:t>ViiV</a:t>
            </a:r>
            <a:r>
              <a:rPr lang="en-GB" sz="2400" dirty="0"/>
              <a:t> </a:t>
            </a:r>
            <a:r>
              <a:rPr lang="ru-RU" sz="2400" dirty="0"/>
              <a:t>и</a:t>
            </a:r>
            <a:r>
              <a:rPr lang="en-GB" sz="2400" dirty="0"/>
              <a:t> GILEAD.</a:t>
            </a:r>
            <a:endParaRPr lang="it-IT" sz="2400" dirty="0"/>
          </a:p>
          <a:p>
            <a:pPr marL="228600" lvl="0" indent="-228600" defTabSz="9144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Рассматривается вариант участия в программе </a:t>
            </a:r>
            <a:r>
              <a:rPr lang="it-IT" sz="2400" dirty="0"/>
              <a:t>Horizon Europe</a:t>
            </a:r>
            <a:r>
              <a:rPr lang="en-US" sz="2400" dirty="0"/>
              <a:t>.</a:t>
            </a:r>
          </a:p>
          <a:p>
            <a:pPr marL="228600" lvl="0" indent="-228600" defTabSz="9144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200" b="1" dirty="0"/>
              <a:t>Мы также обращаемся к вам за поддержкой</a:t>
            </a:r>
            <a:r>
              <a:rPr lang="en-US" sz="3200" b="1" dirty="0"/>
              <a:t>.</a:t>
            </a:r>
            <a:endParaRPr lang="it-IT" sz="3200" b="1" dirty="0"/>
          </a:p>
          <a:p>
            <a:pPr marL="228600" indent="-228600" defTabSz="9144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3" y="2014468"/>
            <a:ext cx="10515600" cy="3849618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  <a:buNone/>
            </a:pPr>
            <a:endParaRPr lang="en-US" sz="2400" dirty="0"/>
          </a:p>
          <a:p>
            <a:pPr fontAlgn="base"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 txBox="1">
            <a:spLocks/>
          </p:cNvSpPr>
          <p:nvPr/>
        </p:nvSpPr>
        <p:spPr>
          <a:xfrm>
            <a:off x="960783" y="1254643"/>
            <a:ext cx="10515600" cy="4761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algn="ctr" defTabSz="914400" fontAlgn="base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>
                <a:solidFill>
                  <a:srgbClr val="1B3462"/>
                </a:solidFill>
              </a:rPr>
              <a:t>От имени консорциума </a:t>
            </a:r>
            <a:r>
              <a:rPr lang="en-US" sz="3200" b="1" dirty="0">
                <a:solidFill>
                  <a:srgbClr val="1B3462"/>
                </a:solidFill>
              </a:rPr>
              <a:t>CARE</a:t>
            </a:r>
          </a:p>
          <a:p>
            <a:pPr marL="228600" lvl="0" indent="-228600" algn="ctr" defTabSz="914400" fontAlgn="base">
              <a:lnSpc>
                <a:spcPct val="90000"/>
              </a:lnSpc>
              <a:spcBef>
                <a:spcPts val="1000"/>
              </a:spcBef>
            </a:pPr>
            <a:r>
              <a:rPr lang="ru-RU" sz="4800" b="1" dirty="0">
                <a:solidFill>
                  <a:srgbClr val="1B3462"/>
                </a:solidFill>
              </a:rPr>
              <a:t>Спасибо за внимание</a:t>
            </a:r>
            <a:r>
              <a:rPr lang="en-US" sz="4800" b="1" dirty="0">
                <a:solidFill>
                  <a:srgbClr val="1B3462"/>
                </a:solidFill>
              </a:rPr>
              <a:t>!</a:t>
            </a:r>
          </a:p>
          <a:p>
            <a:pPr marL="228600" lvl="0" indent="-228600" algn="ctr" defTabSz="914400" fontAlgn="base">
              <a:lnSpc>
                <a:spcPct val="90000"/>
              </a:lnSpc>
              <a:spcBef>
                <a:spcPts val="1000"/>
              </a:spcBef>
            </a:pPr>
            <a:endParaRPr lang="en-US" sz="3200" b="1" dirty="0">
              <a:solidFill>
                <a:srgbClr val="1B3462"/>
              </a:solidFill>
            </a:endParaRPr>
          </a:p>
          <a:p>
            <a:pPr marL="228600" lvl="0" indent="-228600" algn="ctr" defTabSz="914400" fontAlgn="base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rgbClr val="1B3462"/>
                </a:solidFill>
              </a:rPr>
              <a:t>f.incardona@euresist.org</a:t>
            </a:r>
            <a:endParaRPr lang="it-IT" sz="3200" b="1" dirty="0">
              <a:solidFill>
                <a:srgbClr val="1B3462"/>
              </a:solidFill>
            </a:endParaRPr>
          </a:p>
          <a:p>
            <a:pPr marL="228600" indent="-228600" defTabSz="9144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1B3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39FA6-D48B-4EBD-826F-F3FDF648D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проекта </a:t>
            </a:r>
            <a:r>
              <a:rPr lang="en-GB" dirty="0"/>
              <a:t>CARE</a:t>
            </a:r>
            <a:r>
              <a:rPr lang="ru-RU" dirty="0"/>
              <a:t> -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5870C-0F74-4E2E-A6EA-A0E69535F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1851179"/>
            <a:ext cx="5608320" cy="45394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Борьба с ВИЧ, ТБ и ВГС посредством</a:t>
            </a:r>
            <a:r>
              <a:rPr lang="en-GB" dirty="0"/>
              <a:t>:</a:t>
            </a:r>
          </a:p>
          <a:p>
            <a:r>
              <a:rPr lang="ru-RU" dirty="0"/>
              <a:t>Выявления новых биомаркеров успешного лечения </a:t>
            </a:r>
            <a:r>
              <a:rPr lang="ru-RU" b="1" dirty="0"/>
              <a:t>ТБ</a:t>
            </a:r>
            <a:r>
              <a:rPr lang="ru-RU" dirty="0"/>
              <a:t> и </a:t>
            </a:r>
            <a:r>
              <a:rPr lang="ru-RU" b="1" dirty="0"/>
              <a:t>МЛУ-ТБ</a:t>
            </a:r>
          </a:p>
          <a:p>
            <a:r>
              <a:rPr lang="ru-RU" dirty="0"/>
              <a:t>Разработки и реализации системы поддержки для выбора препаратов 2 линии терапии </a:t>
            </a:r>
            <a:r>
              <a:rPr lang="ru-RU" b="1" dirty="0"/>
              <a:t>МЛУ-ТБ</a:t>
            </a:r>
          </a:p>
          <a:p>
            <a:r>
              <a:rPr lang="ru-RU" dirty="0"/>
              <a:t>Исследования резистентности к современным препаратам для лечения </a:t>
            </a:r>
            <a:r>
              <a:rPr lang="ru-RU" b="1" dirty="0"/>
              <a:t>ВИЧ</a:t>
            </a:r>
            <a:r>
              <a:rPr lang="ru-RU" dirty="0"/>
              <a:t> и </a:t>
            </a:r>
            <a:r>
              <a:rPr lang="ru-RU" b="1" dirty="0"/>
              <a:t>ТБ</a:t>
            </a:r>
          </a:p>
          <a:p>
            <a:r>
              <a:rPr lang="ru-RU" dirty="0"/>
              <a:t>Изучения роли генома человека в прогрессировании </a:t>
            </a:r>
            <a:r>
              <a:rPr lang="ru-RU" b="1" dirty="0"/>
              <a:t>ВИЧ</a:t>
            </a:r>
            <a:endParaRPr lang="en-US" b="1" dirty="0"/>
          </a:p>
          <a:p>
            <a:r>
              <a:rPr lang="ru-RU" dirty="0"/>
              <a:t>Идентификации наилучших стратегий терапии </a:t>
            </a:r>
            <a:r>
              <a:rPr lang="ru-RU" b="1" dirty="0"/>
              <a:t>ВГС</a:t>
            </a:r>
            <a:endParaRPr lang="en-GB" b="1" dirty="0"/>
          </a:p>
        </p:txBody>
      </p:sp>
      <p:pic>
        <p:nvPicPr>
          <p:cNvPr id="6" name="Segnaposto contenuto 5" descr="CARE consortium geodistribu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59649" y="1851179"/>
            <a:ext cx="5523432" cy="2651248"/>
          </a:xfrm>
        </p:spPr>
      </p:pic>
      <p:sp>
        <p:nvSpPr>
          <p:cNvPr id="7" name="CasellaDiTesto 6"/>
          <p:cNvSpPr txBox="1"/>
          <p:nvPr/>
        </p:nvSpPr>
        <p:spPr>
          <a:xfrm>
            <a:off x="6539948" y="4909932"/>
            <a:ext cx="5406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Основной фокус проекта – на Восточном и Северном регионах Европы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85649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Участники </a:t>
            </a:r>
            <a:r>
              <a:rPr lang="en-GB" dirty="0"/>
              <a:t>CARE </a:t>
            </a:r>
            <a:r>
              <a:rPr lang="ru-RU" dirty="0"/>
              <a:t>консорциума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372" y="1744165"/>
            <a:ext cx="4702629" cy="413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7496" y="1798986"/>
            <a:ext cx="4884940" cy="383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</a:t>
            </a:r>
            <a:r>
              <a:rPr lang="en-GB" dirty="0"/>
              <a:t>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течение 2019 года в проекте </a:t>
            </a:r>
            <a:r>
              <a:rPr lang="da-DK" dirty="0"/>
              <a:t>CARE </a:t>
            </a:r>
            <a:r>
              <a:rPr lang="ru-RU" dirty="0"/>
              <a:t>были получены актуальные научные результаты</a:t>
            </a:r>
            <a:r>
              <a:rPr lang="en-US" dirty="0"/>
              <a:t>, </a:t>
            </a:r>
            <a:r>
              <a:rPr lang="ru-RU" dirty="0"/>
              <a:t>которые могут быть применены в краткосрочной перспективе в отношении наиболее релевантных проблем</a:t>
            </a:r>
            <a:r>
              <a:rPr lang="en-GB" dirty="0"/>
              <a:t>.</a:t>
            </a:r>
            <a:endParaRPr lang="it-IT" dirty="0"/>
          </a:p>
          <a:p>
            <a:r>
              <a:rPr lang="ru-RU" dirty="0"/>
              <a:t>Однако </a:t>
            </a:r>
            <a:r>
              <a:rPr lang="ru-RU" b="1" dirty="0"/>
              <a:t>долгосрочные цели проекта </a:t>
            </a:r>
            <a:r>
              <a:rPr lang="da-DK" b="1" dirty="0"/>
              <a:t>CARE </a:t>
            </a:r>
            <a:r>
              <a:rPr lang="ru-RU" dirty="0"/>
              <a:t>включают поддержание установленной в его рамках совместной исследовательской инфраструктуры для дальнейшего развития научной кооперации и </a:t>
            </a:r>
            <a:r>
              <a:rPr lang="ru-RU" b="1" dirty="0"/>
              <a:t>расширения деятельности проекта за пределы нынешнего периода финансирования</a:t>
            </a:r>
            <a:r>
              <a:rPr lang="ru-RU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Инфраструктура</a:t>
            </a:r>
            <a:r>
              <a:rPr lang="en-GB" dirty="0"/>
              <a:t>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1798320"/>
            <a:ext cx="10309497" cy="43786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За период</a:t>
            </a:r>
            <a:r>
              <a:rPr lang="en-GB" dirty="0"/>
              <a:t> 2019-2020 </a:t>
            </a:r>
            <a:r>
              <a:rPr lang="ru-RU" dirty="0"/>
              <a:t>гг. консорциум </a:t>
            </a:r>
            <a:r>
              <a:rPr lang="en-GB" dirty="0"/>
              <a:t>CARE</a:t>
            </a:r>
            <a:r>
              <a:rPr lang="it-IT" dirty="0"/>
              <a:t> </a:t>
            </a:r>
            <a:r>
              <a:rPr lang="ru-RU" dirty="0"/>
              <a:t>приложил значительные и успешные усилия для построения мощной регуляторной и технической инфраструктуры, позволяющей полноценное выполнение исследовательских проектов с участием </a:t>
            </a:r>
            <a:r>
              <a:rPr lang="ru-RU" b="1" dirty="0"/>
              <a:t>стран Европейского Союза, Восточной </a:t>
            </a:r>
            <a:br>
              <a:rPr lang="en-US" b="1" dirty="0"/>
            </a:br>
            <a:r>
              <a:rPr lang="ru-RU" b="1" dirty="0"/>
              <a:t>Европы и Российской Федерации</a:t>
            </a:r>
            <a:r>
              <a:rPr lang="en-GB" dirty="0"/>
              <a:t>.</a:t>
            </a:r>
          </a:p>
          <a:p>
            <a:r>
              <a:rPr lang="ru-RU" dirty="0"/>
              <a:t>Обмен данными </a:t>
            </a:r>
            <a:r>
              <a:rPr lang="en-GB" dirty="0"/>
              <a:t>– </a:t>
            </a:r>
            <a:r>
              <a:rPr lang="ru-RU" dirty="0"/>
              <a:t>разработка стандартов</a:t>
            </a:r>
            <a:endParaRPr lang="en-GB" dirty="0"/>
          </a:p>
          <a:p>
            <a:r>
              <a:rPr lang="ru-RU" dirty="0"/>
              <a:t>Обмен биологическими образцами </a:t>
            </a:r>
            <a:r>
              <a:rPr lang="en-GB" dirty="0"/>
              <a:t>- </a:t>
            </a:r>
            <a:r>
              <a:rPr lang="ru-RU" dirty="0"/>
              <a:t>включая </a:t>
            </a:r>
            <a:br>
              <a:rPr lang="en-US" dirty="0"/>
            </a:br>
            <a:r>
              <a:rPr lang="ru-RU" dirty="0"/>
              <a:t>генетический анализ</a:t>
            </a:r>
            <a:endParaRPr lang="en-GB" dirty="0"/>
          </a:p>
          <a:p>
            <a:r>
              <a:rPr lang="ru-RU" dirty="0"/>
              <a:t>Обмен персоналом – проведение тренингов</a:t>
            </a:r>
            <a:endParaRPr lang="en-GB" dirty="0"/>
          </a:p>
          <a:p>
            <a:endParaRPr lang="en-GB" dirty="0"/>
          </a:p>
        </p:txBody>
      </p:sp>
      <p:pic>
        <p:nvPicPr>
          <p:cNvPr id="5" name="Immagine 4" descr="training Siena grupp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16452" y="3409122"/>
            <a:ext cx="2882729" cy="29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Инфраструктура </a:t>
            </a:r>
            <a:r>
              <a:rPr lang="en-GB" dirty="0"/>
              <a:t>CARE</a:t>
            </a:r>
          </a:p>
        </p:txBody>
      </p:sp>
      <p:pic>
        <p:nvPicPr>
          <p:cNvPr id="6" name="Segnaposto contenuto 5" descr="CARE consortium geodistrib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2084" y="1666508"/>
            <a:ext cx="9531626" cy="457518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3" name="Gruppo 62"/>
          <p:cNvGrpSpPr/>
          <p:nvPr/>
        </p:nvGrpSpPr>
        <p:grpSpPr>
          <a:xfrm>
            <a:off x="2211572" y="2764465"/>
            <a:ext cx="8323906" cy="2509284"/>
            <a:chOff x="2211572" y="2764465"/>
            <a:chExt cx="8323906" cy="2509284"/>
          </a:xfrm>
        </p:grpSpPr>
        <p:cxnSp>
          <p:nvCxnSpPr>
            <p:cNvPr id="8" name="Connettore 1 7"/>
            <p:cNvCxnSpPr/>
            <p:nvPr/>
          </p:nvCxnSpPr>
          <p:spPr>
            <a:xfrm>
              <a:off x="4611757" y="3856383"/>
              <a:ext cx="87834" cy="10877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>
              <a:off x="4611757" y="3846443"/>
              <a:ext cx="5923721" cy="12225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flipH="1" flipV="1">
              <a:off x="3359426" y="3478696"/>
              <a:ext cx="1232452" cy="3876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 flipH="1">
              <a:off x="3051544" y="3856384"/>
              <a:ext cx="1570153" cy="13854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flipH="1">
              <a:off x="3021496" y="3886200"/>
              <a:ext cx="1590262" cy="596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flipH="1">
              <a:off x="2243470" y="2764465"/>
              <a:ext cx="2519916" cy="1552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>
            <a:xfrm flipH="1">
              <a:off x="2211572" y="3976577"/>
              <a:ext cx="1648047" cy="3615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/>
          </p:nvCxnSpPr>
          <p:spPr>
            <a:xfrm flipH="1">
              <a:off x="2945220" y="3381153"/>
              <a:ext cx="1212110" cy="7974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H="1">
              <a:off x="2966484" y="3987209"/>
              <a:ext cx="871869" cy="1807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flipH="1" flipV="1">
              <a:off x="2945220" y="4189228"/>
              <a:ext cx="1233375" cy="2551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H="1">
              <a:off x="3051544" y="3476847"/>
              <a:ext cx="361507" cy="17969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/>
          </p:nvCxnSpPr>
          <p:spPr>
            <a:xfrm>
              <a:off x="2849526" y="4625163"/>
              <a:ext cx="202018" cy="6166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/>
          </p:nvCxnSpPr>
          <p:spPr>
            <a:xfrm flipH="1">
              <a:off x="3051544" y="4433777"/>
              <a:ext cx="1116419" cy="7974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/>
          </p:nvCxnSpPr>
          <p:spPr>
            <a:xfrm flipH="1" flipV="1">
              <a:off x="3030280" y="3944680"/>
              <a:ext cx="2041450" cy="1286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/>
          </p:nvCxnSpPr>
          <p:spPr>
            <a:xfrm flipH="1">
              <a:off x="3040912" y="5241851"/>
              <a:ext cx="2030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flipH="1" flipV="1">
              <a:off x="3040912" y="3944680"/>
              <a:ext cx="1127051" cy="4997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o 63"/>
          <p:cNvGrpSpPr/>
          <p:nvPr/>
        </p:nvGrpSpPr>
        <p:grpSpPr>
          <a:xfrm>
            <a:off x="2201633" y="3456969"/>
            <a:ext cx="8323906" cy="1754372"/>
            <a:chOff x="2211572" y="3476847"/>
            <a:chExt cx="8323906" cy="1754372"/>
          </a:xfrm>
        </p:grpSpPr>
        <p:cxnSp>
          <p:nvCxnSpPr>
            <p:cNvPr id="65" name="Connettore 1 64"/>
            <p:cNvCxnSpPr/>
            <p:nvPr/>
          </p:nvCxnSpPr>
          <p:spPr>
            <a:xfrm>
              <a:off x="4611757" y="3856383"/>
              <a:ext cx="87834" cy="10877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/>
          </p:nvCxnSpPr>
          <p:spPr>
            <a:xfrm>
              <a:off x="4611757" y="3846443"/>
              <a:ext cx="5923721" cy="12225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/>
          </p:nvCxnSpPr>
          <p:spPr>
            <a:xfrm flipH="1" flipV="1">
              <a:off x="3359426" y="3478696"/>
              <a:ext cx="1232452" cy="3876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/>
          </p:nvCxnSpPr>
          <p:spPr>
            <a:xfrm flipH="1">
              <a:off x="3031435" y="3856384"/>
              <a:ext cx="1590263" cy="12125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/>
          </p:nvCxnSpPr>
          <p:spPr>
            <a:xfrm flipH="1">
              <a:off x="3021496" y="3886200"/>
              <a:ext cx="1590262" cy="596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/>
          </p:nvCxnSpPr>
          <p:spPr>
            <a:xfrm flipH="1">
              <a:off x="2211572" y="3976577"/>
              <a:ext cx="1648047" cy="3615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/>
          </p:nvCxnSpPr>
          <p:spPr>
            <a:xfrm flipH="1">
              <a:off x="2966484" y="3987209"/>
              <a:ext cx="871869" cy="1807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/>
          </p:nvCxnSpPr>
          <p:spPr>
            <a:xfrm flipH="1" flipV="1">
              <a:off x="2945220" y="4189228"/>
              <a:ext cx="1233375" cy="25518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/>
          </p:nvCxnSpPr>
          <p:spPr>
            <a:xfrm flipH="1">
              <a:off x="3031435" y="3476847"/>
              <a:ext cx="381617" cy="16020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/>
          </p:nvCxnSpPr>
          <p:spPr>
            <a:xfrm>
              <a:off x="2849526" y="4625163"/>
              <a:ext cx="171970" cy="4338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/>
          </p:nvCxnSpPr>
          <p:spPr>
            <a:xfrm flipH="1">
              <a:off x="3031435" y="4433777"/>
              <a:ext cx="1136529" cy="6451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/>
          </p:nvCxnSpPr>
          <p:spPr>
            <a:xfrm flipH="1" flipV="1">
              <a:off x="3030280" y="3944680"/>
              <a:ext cx="2041450" cy="12865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/>
          </p:nvCxnSpPr>
          <p:spPr>
            <a:xfrm flipH="1" flipV="1">
              <a:off x="3040912" y="3944680"/>
              <a:ext cx="1127051" cy="4997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AE7D-4C0B-4E9B-B832-CB4C0DDD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Участники исследований в </a:t>
            </a:r>
            <a:r>
              <a:rPr lang="en-GB" dirty="0"/>
              <a:t>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FF43-FE32-410D-B53B-90FA05BAC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 </a:t>
            </a:r>
            <a:r>
              <a:rPr lang="ru-RU" dirty="0"/>
              <a:t>На момент октября </a:t>
            </a:r>
            <a:r>
              <a:rPr lang="en-US" dirty="0"/>
              <a:t>2020</a:t>
            </a:r>
            <a:r>
              <a:rPr lang="ru-RU" dirty="0"/>
              <a:t> </a:t>
            </a:r>
            <a:r>
              <a:rPr lang="ru-RU" b="1" dirty="0"/>
              <a:t>более 10 000 людей, живущих с ВИЧ, туберкулезом и/или гепатитом С</a:t>
            </a:r>
            <a:r>
              <a:rPr lang="ru-RU" dirty="0"/>
              <a:t> было включено в различные исследования в рамках</a:t>
            </a:r>
            <a:r>
              <a:rPr lang="en-US" dirty="0"/>
              <a:t> CARE</a:t>
            </a:r>
            <a:r>
              <a:rPr lang="en-GB" dirty="0"/>
              <a:t>. </a:t>
            </a:r>
            <a:endParaRPr lang="ru-RU" dirty="0"/>
          </a:p>
          <a:p>
            <a:r>
              <a:rPr lang="ru-RU" dirty="0"/>
              <a:t>Помимо этого</a:t>
            </a:r>
            <a:r>
              <a:rPr lang="en-GB" dirty="0"/>
              <a:t>, </a:t>
            </a:r>
            <a:r>
              <a:rPr lang="ru-RU" dirty="0"/>
              <a:t>в </a:t>
            </a:r>
            <a:r>
              <a:rPr lang="en-GB" dirty="0"/>
              <a:t>CARE</a:t>
            </a:r>
            <a:r>
              <a:rPr lang="ru-RU" dirty="0"/>
              <a:t> были собраны ретроспективные данные </a:t>
            </a:r>
            <a:r>
              <a:rPr lang="ru-RU" b="1" dirty="0"/>
              <a:t>более 60 000 пациентов с ВГС, получавших лечение противовирусными препаратами прямого действия</a:t>
            </a:r>
            <a:r>
              <a:rPr lang="ru-RU" dirty="0"/>
              <a:t> </a:t>
            </a:r>
            <a:r>
              <a:rPr lang="da-DK" dirty="0"/>
              <a:t>(</a:t>
            </a:r>
            <a:r>
              <a:rPr lang="da-DK" dirty="0" err="1"/>
              <a:t>direct-acting</a:t>
            </a:r>
            <a:r>
              <a:rPr lang="da-DK" dirty="0"/>
              <a:t> </a:t>
            </a:r>
            <a:r>
              <a:rPr lang="da-DK" dirty="0" err="1"/>
              <a:t>antivirals</a:t>
            </a:r>
            <a:r>
              <a:rPr lang="da-DK" dirty="0"/>
              <a:t>, DAA)</a:t>
            </a:r>
            <a:r>
              <a:rPr lang="ru-RU" dirty="0"/>
              <a:t> из Грузии, Швеции, Италии и европейской когорты </a:t>
            </a:r>
            <a:r>
              <a:rPr lang="en-GB" dirty="0" err="1"/>
              <a:t>EuroSIDA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0899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2254</Words>
  <Application>Microsoft Office PowerPoint</Application>
  <PresentationFormat>Widescreen</PresentationFormat>
  <Paragraphs>106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Raleway</vt:lpstr>
      <vt:lpstr>Verdana</vt:lpstr>
      <vt:lpstr>Office Theme</vt:lpstr>
      <vt:lpstr>Personalizza struttura</vt:lpstr>
      <vt:lpstr>CARE: Совместные Действия против ВИЧ/ТБ/ВГС в Регионах Европы</vt:lpstr>
      <vt:lpstr>Что такое CARE?</vt:lpstr>
      <vt:lpstr>Проект CARE</vt:lpstr>
      <vt:lpstr>Цели проекта CARE -</vt:lpstr>
      <vt:lpstr>Участники CARE консорциума</vt:lpstr>
      <vt:lpstr>Цель проекта CARE</vt:lpstr>
      <vt:lpstr>Инфраструктура CARE</vt:lpstr>
      <vt:lpstr>Инфраструктура CARE</vt:lpstr>
      <vt:lpstr>Участники исследований в CARE</vt:lpstr>
      <vt:lpstr>Диагностика туберкулеза  (Imperial-Великобритания, Архангельск-Россия, Вильнюс-Литва)</vt:lpstr>
      <vt:lpstr>Диагностика ТБ – текущие результаты</vt:lpstr>
      <vt:lpstr>Масс-спектрометрия</vt:lpstr>
      <vt:lpstr>Диагностика ТБ – текущие результаты</vt:lpstr>
      <vt:lpstr>Генетическая предикция и организация лечения МЛУ-ТБ  (FZB-Германия, UniKoeln-Германия, Tubingen-Германия, IFP-Молдова, Санкт-Петербург - Россия)</vt:lpstr>
      <vt:lpstr>Генетическая предикция и организация лечения МЛУ-ТБ – текущие результаты</vt:lpstr>
      <vt:lpstr>Geno-2-Pheno</vt:lpstr>
      <vt:lpstr>Генетическая предикция и организация лечения МЛУ-ТБ – текущие результаты</vt:lpstr>
      <vt:lpstr>Молекулярная эпидемиология ВИЧ и новые стратегии лечения  (Karolinska–Швеция, UniSiena-Италия, UniKoeln-Германия, Gamaleya-Россия, PHC-Украина, IDACIRC-Грузия, EuResist-Италия)</vt:lpstr>
      <vt:lpstr>Молекулярная эпидемиология ВИЧ и новые стратегии лечения – Текущие результаты 1</vt:lpstr>
      <vt:lpstr>PowerPoint Presentation</vt:lpstr>
      <vt:lpstr>Молекулярная эпидемиология ВИЧ и новые стратегии лечения – Текущие результаты 2</vt:lpstr>
      <vt:lpstr>Молекулярная эпидемиология ВИЧ и новые стратегии лечения – Текущие результаты 3</vt:lpstr>
      <vt:lpstr>Лечение ВИЧ/ВГС и геномика человека  (CHIP-Дания, PHC-Украина, IDACIRC-Грузия, Gamaleya-Россия, UniSiena-Италия, Karolinska-Швеция)</vt:lpstr>
      <vt:lpstr>Лечение ВИЧ/ВГС и геномика человека – текущие результаты</vt:lpstr>
      <vt:lpstr>Лечение ВИЧ/ВГС и геномика человека – текущие результаты</vt:lpstr>
      <vt:lpstr>PowerPoint Presentation</vt:lpstr>
      <vt:lpstr>PowerPoint Presentation</vt:lpstr>
      <vt:lpstr>CARE: цели и планы на будущее</vt:lpstr>
      <vt:lpstr>Стратегический план CARЕ: туберкулез</vt:lpstr>
      <vt:lpstr>Стратегический план CARE: ВИЧ</vt:lpstr>
      <vt:lpstr>Стратегический план CARE: ВИЧ</vt:lpstr>
      <vt:lpstr>Стратегический план CARE: финансирование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CARE: Совместные Действия против ВИЧ/ТБ/ВГС в Регионах Европы</dc:title>
  <dc:creator>Olena Valdenmaiier</dc:creator>
  <cp:lastModifiedBy>Olena Valdenmaiier</cp:lastModifiedBy>
  <cp:revision>2</cp:revision>
  <dcterms:created xsi:type="dcterms:W3CDTF">2020-12-07T09:15:59Z</dcterms:created>
  <dcterms:modified xsi:type="dcterms:W3CDTF">2020-12-07T09:17:54Z</dcterms:modified>
</cp:coreProperties>
</file>