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39"/>
  </p:notesMasterIdLst>
  <p:sldIdLst>
    <p:sldId id="259" r:id="rId3"/>
    <p:sldId id="260" r:id="rId4"/>
    <p:sldId id="289" r:id="rId5"/>
    <p:sldId id="262" r:id="rId6"/>
    <p:sldId id="266" r:id="rId7"/>
    <p:sldId id="267" r:id="rId8"/>
    <p:sldId id="290" r:id="rId9"/>
    <p:sldId id="268" r:id="rId10"/>
    <p:sldId id="269" r:id="rId11"/>
    <p:sldId id="270" r:id="rId12"/>
    <p:sldId id="271" r:id="rId13"/>
    <p:sldId id="273" r:id="rId14"/>
    <p:sldId id="282" r:id="rId15"/>
    <p:sldId id="276" r:id="rId16"/>
    <p:sldId id="279" r:id="rId17"/>
    <p:sldId id="294" r:id="rId18"/>
    <p:sldId id="278" r:id="rId19"/>
    <p:sldId id="277" r:id="rId20"/>
    <p:sldId id="283" r:id="rId21"/>
    <p:sldId id="300" r:id="rId22"/>
    <p:sldId id="284" r:id="rId23"/>
    <p:sldId id="285" r:id="rId24"/>
    <p:sldId id="286" r:id="rId25"/>
    <p:sldId id="288" r:id="rId26"/>
    <p:sldId id="291" r:id="rId27"/>
    <p:sldId id="301" r:id="rId28"/>
    <p:sldId id="275" r:id="rId29"/>
    <p:sldId id="280" r:id="rId30"/>
    <p:sldId id="287" r:id="rId31"/>
    <p:sldId id="293" r:id="rId32"/>
    <p:sldId id="292" r:id="rId33"/>
    <p:sldId id="295" r:id="rId34"/>
    <p:sldId id="296" r:id="rId35"/>
    <p:sldId id="297" r:id="rId36"/>
    <p:sldId id="298"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462"/>
    <a:srgbClr val="189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6" d="100"/>
          <a:sy n="86" d="100"/>
        </p:scale>
        <p:origin x="606" y="3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63154-FAC9-4FE5-B739-C64A6D3CD625}" type="datetimeFigureOut">
              <a:rPr lang="it-IT" smtClean="0"/>
              <a:t>24/11/2020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8177A-8133-4AC4-B639-7056DA999746}"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3751-E13B-429E-9CB2-681BC0C7816F}" type="slidenum">
              <a:rPr lang="en-GB" smtClean="0"/>
              <a:pPr/>
              <a:t>12</a:t>
            </a:fld>
            <a:endParaRPr lang="en-GB"/>
          </a:p>
        </p:txBody>
      </p:sp>
    </p:spTree>
    <p:extLst>
      <p:ext uri="{BB962C8B-B14F-4D97-AF65-F5344CB8AC3E}">
        <p14:creationId xmlns:p14="http://schemas.microsoft.com/office/powerpoint/2010/main" val="187039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2539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8060108" y="6172176"/>
            <a:ext cx="4114800" cy="668732"/>
          </a:xfrm>
          <a:prstGeom prst="rect">
            <a:avLst/>
          </a:prstGeom>
        </p:spPr>
        <p:txBody>
          <a:bodyPr/>
          <a:lstStyle/>
          <a:p>
            <a:r>
              <a:rPr lang="en-GB" dirty="0"/>
              <a:t> </a:t>
            </a:r>
          </a:p>
        </p:txBody>
      </p:sp>
    </p:spTree>
    <p:extLst>
      <p:ext uri="{BB962C8B-B14F-4D97-AF65-F5344CB8AC3E}">
        <p14:creationId xmlns:p14="http://schemas.microsoft.com/office/powerpoint/2010/main" val="215345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8060108" y="6172176"/>
            <a:ext cx="4114800" cy="668732"/>
          </a:xfrm>
          <a:prstGeom prst="rect">
            <a:avLst/>
          </a:prstGeom>
        </p:spPr>
        <p:txBody>
          <a:bodyPr/>
          <a:lstStyle/>
          <a:p>
            <a:r>
              <a:rPr lang="en-GB" dirty="0"/>
              <a:t> </a:t>
            </a:r>
          </a:p>
        </p:txBody>
      </p:sp>
    </p:spTree>
    <p:extLst>
      <p:ext uri="{BB962C8B-B14F-4D97-AF65-F5344CB8AC3E}">
        <p14:creationId xmlns:p14="http://schemas.microsoft.com/office/powerpoint/2010/main" val="417895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C397621-43CB-4459-AD40-6EE7201A90DE}"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397621-43CB-4459-AD40-6EE7201A90DE}"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6900"/>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C397621-43CB-4459-AD40-6EE7201A90DE}"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C397621-43CB-4459-AD40-6EE7201A90DE}" type="datetimeFigureOut">
              <a:rPr lang="it-IT" smtClean="0"/>
              <a:t>24/11/2020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C397621-43CB-4459-AD40-6EE7201A90DE}" type="datetimeFigureOut">
              <a:rPr lang="it-IT" smtClean="0"/>
              <a:t>24/11/2020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C397621-43CB-4459-AD40-6EE7201A90DE}" type="datetimeFigureOut">
              <a:rPr lang="it-IT" smtClean="0"/>
              <a:t>24/11/2020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397621-43CB-4459-AD40-6EE7201A90DE}" type="datetimeFigureOut">
              <a:rPr lang="it-IT" smtClean="0"/>
              <a:t>24/11/2020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16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C397621-43CB-4459-AD40-6EE7201A90DE}" type="datetimeFigureOut">
              <a:rPr lang="it-IT" smtClean="0"/>
              <a:t>24/11/2020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380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C397621-43CB-4459-AD40-6EE7201A90DE}" type="datetimeFigureOut">
              <a:rPr lang="it-IT" smtClean="0"/>
              <a:t>24/11/2020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397621-43CB-4459-AD40-6EE7201A90DE}"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8"/>
            <a:ext cx="80772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397621-43CB-4459-AD40-6EE7201A90DE}" type="datetimeFigureOut">
              <a:rPr lang="it-IT" smtClean="0"/>
              <a:t>24/11/2020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9786A2-9F32-48E8-9739-F8BB49F60B0E}"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1891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0489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060108" y="6172176"/>
            <a:ext cx="4114800" cy="668732"/>
          </a:xfrm>
          <a:prstGeom prst="rect">
            <a:avLst/>
          </a:prstGeom>
        </p:spPr>
        <p:txBody>
          <a:bodyPr/>
          <a:lstStyle/>
          <a:p>
            <a:endParaRPr lang="en-GB"/>
          </a:p>
        </p:txBody>
      </p:sp>
    </p:spTree>
    <p:extLst>
      <p:ext uri="{BB962C8B-B14F-4D97-AF65-F5344CB8AC3E}">
        <p14:creationId xmlns:p14="http://schemas.microsoft.com/office/powerpoint/2010/main" val="10744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48583"/>
            <a:ext cx="10515600" cy="7421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060108" y="6172176"/>
            <a:ext cx="4114800" cy="668732"/>
          </a:xfrm>
          <a:prstGeom prst="rect">
            <a:avLst/>
          </a:prstGeom>
        </p:spPr>
        <p:txBody>
          <a:bodyPr/>
          <a:lstStyle/>
          <a:p>
            <a:r>
              <a:rPr lang="en-GB" dirty="0"/>
              <a:t> </a:t>
            </a:r>
          </a:p>
        </p:txBody>
      </p:sp>
    </p:spTree>
    <p:extLst>
      <p:ext uri="{BB962C8B-B14F-4D97-AF65-F5344CB8AC3E}">
        <p14:creationId xmlns:p14="http://schemas.microsoft.com/office/powerpoint/2010/main" val="241719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00"/>
            <a:ext cx="10515600" cy="871538"/>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8060108" y="6172176"/>
            <a:ext cx="4114800" cy="668732"/>
          </a:xfrm>
          <a:prstGeom prst="rect">
            <a:avLst/>
          </a:prstGeom>
        </p:spPr>
        <p:txBody>
          <a:bodyPr/>
          <a:lstStyle/>
          <a:p>
            <a:r>
              <a:rPr lang="en-GB" dirty="0"/>
              <a:t> </a:t>
            </a:r>
          </a:p>
        </p:txBody>
      </p:sp>
    </p:spTree>
    <p:extLst>
      <p:ext uri="{BB962C8B-B14F-4D97-AF65-F5344CB8AC3E}">
        <p14:creationId xmlns:p14="http://schemas.microsoft.com/office/powerpoint/2010/main" val="274560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060108" y="6172176"/>
            <a:ext cx="4114800" cy="668732"/>
          </a:xfrm>
          <a:prstGeom prst="rect">
            <a:avLst/>
          </a:prstGeom>
        </p:spPr>
        <p:txBody>
          <a:bodyPr/>
          <a:lstStyle/>
          <a:p>
            <a:r>
              <a:rPr lang="en-GB" dirty="0"/>
              <a:t> </a:t>
            </a:r>
          </a:p>
        </p:txBody>
      </p:sp>
    </p:spTree>
    <p:extLst>
      <p:ext uri="{BB962C8B-B14F-4D97-AF65-F5344CB8AC3E}">
        <p14:creationId xmlns:p14="http://schemas.microsoft.com/office/powerpoint/2010/main" val="192002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2842"/>
            <a:ext cx="10515600" cy="7878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674AED7-5630-4316-A8BA-5174E1E27EF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7240" t="27788" r="7240" b="27349"/>
          <a:stretch/>
        </p:blipFill>
        <p:spPr>
          <a:xfrm>
            <a:off x="0" y="-34297"/>
            <a:ext cx="4410074" cy="937140"/>
          </a:xfrm>
          <a:prstGeom prst="rect">
            <a:avLst/>
          </a:prstGeom>
        </p:spPr>
      </p:pic>
      <p:pic>
        <p:nvPicPr>
          <p:cNvPr id="5" name="Picture 4">
            <a:extLst>
              <a:ext uri="{FF2B5EF4-FFF2-40B4-BE49-F238E27FC236}">
                <a16:creationId xmlns:a16="http://schemas.microsoft.com/office/drawing/2014/main" id="{5BF6DB2B-3307-49DB-8D9A-538B180BDB3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21256" y="-477464"/>
            <a:ext cx="2611223" cy="1828892"/>
          </a:xfrm>
          <a:prstGeom prst="rect">
            <a:avLst/>
          </a:prstGeom>
        </p:spPr>
      </p:pic>
      <p:pic>
        <p:nvPicPr>
          <p:cNvPr id="8" name="Graphic 7">
            <a:extLst>
              <a:ext uri="{FF2B5EF4-FFF2-40B4-BE49-F238E27FC236}">
                <a16:creationId xmlns:a16="http://schemas.microsoft.com/office/drawing/2014/main" id="{6AD2BA25-96C5-47D6-AFD3-17FAF192B583}"/>
              </a:ext>
            </a:extLst>
          </p:cNvPr>
          <p:cNvPicPr>
            <a:picLocks noChangeAspect="1"/>
          </p:cNvPicPr>
          <p:nvPr userDrawn="1"/>
        </p:nvPicPr>
        <p:blipFill>
          <a:blip r:embed="rId15" cstate="print">
            <a:extLst>
              <a:ext uri="{96DAC541-7B7A-43D3-8B79-37D633B846F1}">
                <asvg:svgBlip xmlns:asvg="http://schemas.microsoft.com/office/drawing/2016/SVG/main" r:embed="rId16"/>
              </a:ext>
            </a:extLst>
          </a:blip>
          <a:stretch>
            <a:fillRect/>
          </a:stretch>
        </p:blipFill>
        <p:spPr>
          <a:xfrm>
            <a:off x="3564147" y="6211467"/>
            <a:ext cx="3705225" cy="647700"/>
          </a:xfrm>
          <a:prstGeom prst="rect">
            <a:avLst/>
          </a:prstGeom>
        </p:spPr>
      </p:pic>
      <p:pic>
        <p:nvPicPr>
          <p:cNvPr id="9" name="Graphic 8">
            <a:extLst>
              <a:ext uri="{FF2B5EF4-FFF2-40B4-BE49-F238E27FC236}">
                <a16:creationId xmlns:a16="http://schemas.microsoft.com/office/drawing/2014/main" id="{938962AD-5994-4735-AF52-2B849AE0F713}"/>
              </a:ext>
            </a:extLst>
          </p:cNvPr>
          <p:cNvPicPr>
            <a:picLocks noChangeAspect="1"/>
          </p:cNvPicPr>
          <p:nvPr userDrawn="1"/>
        </p:nvPicPr>
        <p:blipFill>
          <a:blip r:embed="rId17" cstate="print">
            <a:extLst>
              <a:ext uri="{96DAC541-7B7A-43D3-8B79-37D633B846F1}">
                <asvg:svgBlip xmlns:asvg="http://schemas.microsoft.com/office/drawing/2016/SVG/main" r:embed="rId18"/>
              </a:ext>
            </a:extLst>
          </a:blip>
          <a:stretch>
            <a:fillRect/>
          </a:stretch>
        </p:blipFill>
        <p:spPr>
          <a:xfrm>
            <a:off x="7880093" y="6378154"/>
            <a:ext cx="3686175" cy="381000"/>
          </a:xfrm>
          <a:prstGeom prst="rect">
            <a:avLst/>
          </a:prstGeom>
        </p:spPr>
      </p:pic>
      <p:sp>
        <p:nvSpPr>
          <p:cNvPr id="10" name="TextBox 9">
            <a:extLst>
              <a:ext uri="{FF2B5EF4-FFF2-40B4-BE49-F238E27FC236}">
                <a16:creationId xmlns:a16="http://schemas.microsoft.com/office/drawing/2014/main" id="{775F766B-B2BF-4DC4-9A3C-25B1CA6514D0}"/>
              </a:ext>
            </a:extLst>
          </p:cNvPr>
          <p:cNvSpPr txBox="1"/>
          <p:nvPr userDrawn="1"/>
        </p:nvSpPr>
        <p:spPr>
          <a:xfrm>
            <a:off x="106270" y="6378154"/>
            <a:ext cx="2507655" cy="381000"/>
          </a:xfrm>
          <a:prstGeom prst="rect">
            <a:avLst/>
          </a:prstGeom>
          <a:noFill/>
        </p:spPr>
        <p:txBody>
          <a:bodyPr wrap="square" rtlCol="0">
            <a:spAutoFit/>
          </a:bodyPr>
          <a:lstStyle/>
          <a:p>
            <a:pPr algn="r"/>
            <a:r>
              <a:rPr lang="da-DK" sz="1800" b="0" dirty="0">
                <a:solidFill>
                  <a:srgbClr val="1891CE"/>
                </a:solidFill>
                <a:effectLst/>
                <a:latin typeface="Raleway" panose="020B0503030101060003" pitchFamily="34" charset="0"/>
                <a:ea typeface="Roboto" panose="02000000000000000000" pitchFamily="2" charset="0"/>
                <a:cs typeface="Roboto" panose="02000000000000000000" pitchFamily="2" charset="0"/>
              </a:rPr>
              <a:t>www.carereaserch.eu</a:t>
            </a:r>
          </a:p>
        </p:txBody>
      </p:sp>
    </p:spTree>
    <p:extLst>
      <p:ext uri="{BB962C8B-B14F-4D97-AF65-F5344CB8AC3E}">
        <p14:creationId xmlns:p14="http://schemas.microsoft.com/office/powerpoint/2010/main" val="3687796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5" r:id="rId3"/>
    <p:sldLayoutId id="2147483682"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rgbClr val="1B346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97621-43CB-4459-AD40-6EE7201A90DE}" type="datetimeFigureOut">
              <a:rPr lang="it-IT" smtClean="0"/>
              <a:t>24/11/2020</a:t>
            </a:fld>
            <a:endParaRPr lang="it-IT"/>
          </a:p>
        </p:txBody>
      </p:sp>
      <p:sp>
        <p:nvSpPr>
          <p:cNvPr id="5" name="Segnaposto piè di pagina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786A2-9F32-48E8-9739-F8BB49F60B0E}" type="slidenum">
              <a:rPr lang="it-IT" smtClean="0"/>
              <a:t>‹N›</a:t>
            </a:fld>
            <a:endParaRPr lang="it-IT"/>
          </a:p>
        </p:txBody>
      </p:sp>
      <p:pic>
        <p:nvPicPr>
          <p:cNvPr id="7" name="Immagine 6" descr="HIV_TB_HCV.png"/>
          <p:cNvPicPr>
            <a:picLocks noChangeAspect="1"/>
          </p:cNvPicPr>
          <p:nvPr userDrawn="1"/>
        </p:nvPicPr>
        <p:blipFill>
          <a:blip r:embed="rId13" cstate="print"/>
          <a:stretch>
            <a:fillRect/>
          </a:stretch>
        </p:blipFill>
        <p:spPr>
          <a:xfrm>
            <a:off x="10154906" y="0"/>
            <a:ext cx="2027366" cy="1421487"/>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64EC-CDF3-4DC6-A002-B548A7C80FC3}"/>
              </a:ext>
            </a:extLst>
          </p:cNvPr>
          <p:cNvSpPr>
            <a:spLocks noGrp="1"/>
          </p:cNvSpPr>
          <p:nvPr>
            <p:ph type="ctrTitle"/>
          </p:nvPr>
        </p:nvSpPr>
        <p:spPr/>
        <p:txBody>
          <a:bodyPr>
            <a:normAutofit fontScale="90000"/>
          </a:bodyPr>
          <a:lstStyle/>
          <a:p>
            <a:r>
              <a:rPr lang="en-GB" dirty="0"/>
              <a:t>CARE: Common Action against HIV/TB/HCV across the Regions of Europe</a:t>
            </a:r>
          </a:p>
        </p:txBody>
      </p:sp>
      <p:sp>
        <p:nvSpPr>
          <p:cNvPr id="3" name="Subtitle 2">
            <a:extLst>
              <a:ext uri="{FF2B5EF4-FFF2-40B4-BE49-F238E27FC236}">
                <a16:creationId xmlns:a16="http://schemas.microsoft.com/office/drawing/2014/main" id="{E933FD35-E008-4952-866B-5FDC4E79C81C}"/>
              </a:ext>
            </a:extLst>
          </p:cNvPr>
          <p:cNvSpPr>
            <a:spLocks noGrp="1"/>
          </p:cNvSpPr>
          <p:nvPr>
            <p:ph type="subTitle" idx="1"/>
          </p:nvPr>
        </p:nvSpPr>
        <p:spPr/>
        <p:txBody>
          <a:bodyPr/>
          <a:lstStyle/>
          <a:p>
            <a:r>
              <a:rPr lang="en-GB" dirty="0"/>
              <a:t>Francesca Incardona</a:t>
            </a:r>
          </a:p>
          <a:p>
            <a:r>
              <a:rPr lang="en-GB" dirty="0"/>
              <a:t>EuResist Network GEIE</a:t>
            </a:r>
          </a:p>
          <a:p>
            <a:r>
              <a:rPr lang="en-GB" dirty="0"/>
              <a:t>CARE Project Coordinator</a:t>
            </a:r>
          </a:p>
        </p:txBody>
      </p:sp>
    </p:spTree>
    <p:extLst>
      <p:ext uri="{BB962C8B-B14F-4D97-AF65-F5344CB8AC3E}">
        <p14:creationId xmlns:p14="http://schemas.microsoft.com/office/powerpoint/2010/main" val="289718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42598"/>
            <a:ext cx="10515600" cy="787845"/>
          </a:xfrm>
        </p:spPr>
        <p:txBody>
          <a:bodyPr>
            <a:normAutofit fontScale="90000"/>
          </a:bodyPr>
          <a:lstStyle/>
          <a:p>
            <a:r>
              <a:rPr lang="en-GB" dirty="0"/>
              <a:t>TB Diagnostics (</a:t>
            </a:r>
            <a:r>
              <a:rPr lang="en-GB" b="1" dirty="0"/>
              <a:t>Imperial-UK</a:t>
            </a:r>
            <a:r>
              <a:rPr lang="en-GB" dirty="0"/>
              <a:t>, Arkhangelsk-RU, Vilnius-LT)</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p:txBody>
          <a:bodyPr>
            <a:normAutofit/>
          </a:bodyPr>
          <a:lstStyle/>
          <a:p>
            <a:pPr fontAlgn="base">
              <a:buNone/>
            </a:pPr>
            <a:endParaRPr lang="en-US" dirty="0"/>
          </a:p>
          <a:p>
            <a:pPr fontAlgn="base">
              <a:buNone/>
            </a:pPr>
            <a:r>
              <a:rPr lang="en-US" dirty="0"/>
              <a:t>TB causes 10.4 million new cases globally. In order to comprehensively improve the clinical and epidemiological management of tuberculosis, particularly in Eastern European regions, CARE focuses on:</a:t>
            </a:r>
          </a:p>
          <a:p>
            <a:pPr fontAlgn="base"/>
            <a:r>
              <a:rPr lang="en-US" dirty="0"/>
              <a:t>Development of non-invasive early TB diagnostics and definition of prognostic markers based on urine analysis</a:t>
            </a:r>
          </a:p>
          <a:p>
            <a:pPr fontAlgn="base"/>
            <a:r>
              <a:rPr lang="en-US" dirty="0"/>
              <a:t>Definition of novel biomarkers of TB disease progression or cure, particularly in the context of multidrug resistant TB (MDR-TB)</a:t>
            </a:r>
          </a:p>
          <a:p>
            <a:pPr fontAlgn="base"/>
            <a:r>
              <a:rPr lang="en-US" dirty="0"/>
              <a:t>Investigation of the role of SIGLEC 1 human gene in TB</a:t>
            </a:r>
          </a:p>
          <a:p>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TB Diagnostics - Ongoing results</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p:txBody>
          <a:bodyPr>
            <a:normAutofit fontScale="92500" lnSpcReduction="20000"/>
          </a:bodyPr>
          <a:lstStyle/>
          <a:p>
            <a:pPr fontAlgn="base">
              <a:lnSpc>
                <a:spcPct val="110000"/>
              </a:lnSpc>
            </a:pPr>
            <a:r>
              <a:rPr lang="en-US" dirty="0"/>
              <a:t>We </a:t>
            </a:r>
            <a:r>
              <a:rPr lang="en-US" dirty="0" err="1"/>
              <a:t>analysed</a:t>
            </a:r>
            <a:r>
              <a:rPr lang="en-US" dirty="0"/>
              <a:t> plasma and urine specimens taken at regular intervals from the longitudinal cohort of susceptible and MDR-TB patients from Russia and Lithuania and realized the </a:t>
            </a:r>
            <a:r>
              <a:rPr lang="en-US" b="1" dirty="0"/>
              <a:t>TB H2020 database</a:t>
            </a:r>
            <a:r>
              <a:rPr lang="en-US" dirty="0"/>
              <a:t>. </a:t>
            </a:r>
          </a:p>
          <a:p>
            <a:pPr fontAlgn="base">
              <a:lnSpc>
                <a:spcPct val="110000"/>
              </a:lnSpc>
            </a:pPr>
            <a:r>
              <a:rPr lang="en-US" dirty="0"/>
              <a:t>Mass spectrometry methods were used for analysis. Using Linear Mixed Models for longitudinal data analysis, we identified metabolites whose abundance changes in response to TB treatment.</a:t>
            </a:r>
          </a:p>
          <a:p>
            <a:pPr fontAlgn="base">
              <a:lnSpc>
                <a:spcPct val="110000"/>
              </a:lnSpc>
            </a:pPr>
            <a:r>
              <a:rPr lang="en-US" dirty="0"/>
              <a:t>Some of the possible markers we identified, had been found in a previous diagnostic study (Isa, F. et al. </a:t>
            </a:r>
            <a:r>
              <a:rPr lang="en-US" dirty="0" err="1"/>
              <a:t>EBioMedicine</a:t>
            </a:r>
            <a:r>
              <a:rPr lang="en-US" dirty="0"/>
              <a:t> (2018)) and we evaluated them for their changes across time during TB treatment. The results of such longitudinal analysis in our TB H2020 dataset, </a:t>
            </a:r>
            <a:r>
              <a:rPr lang="en-US" b="1" dirty="0"/>
              <a:t>indicate the potential value in defining cure of 2 biomarkers.</a:t>
            </a:r>
          </a:p>
          <a:p>
            <a:pPr fontAlgn="base">
              <a:lnSpc>
                <a:spcPct val="110000"/>
              </a:lnSpc>
            </a:pPr>
            <a:endParaRPr lang="en-US" dirty="0"/>
          </a:p>
          <a:p>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964330" y="928155"/>
            <a:ext cx="2784309" cy="120013"/>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GB" sz="2133" i="1">
              <a:solidFill>
                <a:srgbClr val="6E6E6F"/>
              </a:solidFill>
              <a:latin typeface="Verdana" pitchFamily="34" charset="0"/>
              <a:cs typeface="Times New Roman" pitchFamily="18" charset="0"/>
            </a:endParaRPr>
          </a:p>
        </p:txBody>
      </p:sp>
      <p:sp>
        <p:nvSpPr>
          <p:cNvPr id="33" name="Rectangle 32"/>
          <p:cNvSpPr/>
          <p:nvPr/>
        </p:nvSpPr>
        <p:spPr bwMode="auto">
          <a:xfrm>
            <a:off x="9918683" y="761742"/>
            <a:ext cx="1199456" cy="924391"/>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GB" sz="2133" i="1">
              <a:solidFill>
                <a:srgbClr val="6E6E6F"/>
              </a:solidFill>
              <a:latin typeface="Verdana" pitchFamily="34" charset="0"/>
              <a:cs typeface="Times New Roman" pitchFamily="18" charset="0"/>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77" t="24624" r="12535" b="16441"/>
          <a:stretch/>
        </p:blipFill>
        <p:spPr bwMode="auto">
          <a:xfrm>
            <a:off x="919222" y="865851"/>
            <a:ext cx="8729175" cy="5933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extBox 14"/>
          <p:cNvSpPr txBox="1"/>
          <p:nvPr/>
        </p:nvSpPr>
        <p:spPr>
          <a:xfrm>
            <a:off x="7236455" y="1313840"/>
            <a:ext cx="4823883" cy="1938992"/>
          </a:xfrm>
          <a:prstGeom prst="rect">
            <a:avLst/>
          </a:prstGeom>
          <a:noFill/>
        </p:spPr>
        <p:txBody>
          <a:bodyPr wrap="square" rtlCol="0">
            <a:spAutoFit/>
          </a:bodyPr>
          <a:lstStyle/>
          <a:p>
            <a:pPr algn="ctr"/>
            <a:r>
              <a:rPr lang="en-GB" sz="2000" b="1" dirty="0"/>
              <a:t>From each urine sample we obtain a high resolution 3D datasets </a:t>
            </a:r>
            <a:r>
              <a:rPr lang="en-GB" sz="2000" dirty="0"/>
              <a:t>with</a:t>
            </a:r>
          </a:p>
          <a:p>
            <a:pPr algn="ctr"/>
            <a:r>
              <a:rPr lang="en-GB" sz="2000" dirty="0">
                <a:solidFill>
                  <a:prstClr val="black"/>
                </a:solidFill>
                <a:latin typeface="Calibri"/>
              </a:rPr>
              <a:t>chromatographic (retention time), spectral (m/z), and intensity data!</a:t>
            </a:r>
          </a:p>
          <a:p>
            <a:pPr algn="ctr"/>
            <a:r>
              <a:rPr lang="en-GB" sz="2000" dirty="0">
                <a:solidFill>
                  <a:prstClr val="black"/>
                </a:solidFill>
                <a:latin typeface="Calibri"/>
              </a:rPr>
              <a:t>Thousands of peaks are extracted with data processing algorithms.</a:t>
            </a:r>
          </a:p>
        </p:txBody>
      </p:sp>
      <p:cxnSp>
        <p:nvCxnSpPr>
          <p:cNvPr id="8" name="Straight Connector 7"/>
          <p:cNvCxnSpPr/>
          <p:nvPr/>
        </p:nvCxnSpPr>
        <p:spPr>
          <a:xfrm>
            <a:off x="216000" y="1028733"/>
            <a:ext cx="11760000"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4" t="3686" r="1207" b="1336"/>
          <a:stretch/>
        </p:blipFill>
        <p:spPr bwMode="auto">
          <a:xfrm>
            <a:off x="8068824" y="3305749"/>
            <a:ext cx="3429433" cy="2907561"/>
          </a:xfrm>
          <a:prstGeom prst="rect">
            <a:avLst/>
          </a:prstGeom>
          <a:noFill/>
          <a:ln w="12700">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cxnSp>
        <p:nvCxnSpPr>
          <p:cNvPr id="13" name="Straight Connector 12"/>
          <p:cNvCxnSpPr/>
          <p:nvPr/>
        </p:nvCxnSpPr>
        <p:spPr>
          <a:xfrm flipH="1">
            <a:off x="3878615" y="3305749"/>
            <a:ext cx="4422247" cy="1510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878613" y="5115891"/>
            <a:ext cx="4422248" cy="1097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78614" y="4816632"/>
            <a:ext cx="471797" cy="299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TextBox 18"/>
          <p:cNvSpPr txBox="1"/>
          <p:nvPr/>
        </p:nvSpPr>
        <p:spPr>
          <a:xfrm>
            <a:off x="450994" y="589869"/>
            <a:ext cx="5452985" cy="502766"/>
          </a:xfrm>
          <a:prstGeom prst="rect">
            <a:avLst/>
          </a:prstGeom>
          <a:noFill/>
        </p:spPr>
        <p:txBody>
          <a:bodyPr wrap="square" rtlCol="0">
            <a:spAutoFit/>
          </a:bodyPr>
          <a:lstStyle/>
          <a:p>
            <a:pPr algn="ctr"/>
            <a:r>
              <a:rPr lang="en-GB" sz="2667" b="1" dirty="0">
                <a:solidFill>
                  <a:prstClr val="white"/>
                </a:solidFill>
                <a:latin typeface="Calibri"/>
              </a:rPr>
              <a:t>LC-MS chromatogram and spectrum</a:t>
            </a:r>
          </a:p>
        </p:txBody>
      </p:sp>
      <p:sp>
        <p:nvSpPr>
          <p:cNvPr id="18" name="Titolo 17"/>
          <p:cNvSpPr>
            <a:spLocks noGrp="1"/>
          </p:cNvSpPr>
          <p:nvPr>
            <p:ph type="title"/>
          </p:nvPr>
        </p:nvSpPr>
        <p:spPr/>
        <p:txBody>
          <a:bodyPr/>
          <a:lstStyle/>
          <a:p>
            <a:r>
              <a:rPr lang="it-IT" dirty="0"/>
              <a:t>Mass </a:t>
            </a:r>
            <a:r>
              <a:rPr lang="it-IT" dirty="0" err="1"/>
              <a:t>spectrometry</a:t>
            </a:r>
            <a:endParaRPr lang="it-IT" dirty="0"/>
          </a:p>
        </p:txBody>
      </p:sp>
      <p:pic>
        <p:nvPicPr>
          <p:cNvPr id="21" name="Immagine 20" descr="HIV_TB_HCV.png"/>
          <p:cNvPicPr>
            <a:picLocks noChangeAspect="1"/>
          </p:cNvPicPr>
          <p:nvPr/>
        </p:nvPicPr>
        <p:blipFill>
          <a:blip r:embed="rId5"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2164152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TB Diagnostics - Ongoing results</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p:txBody>
          <a:bodyPr>
            <a:normAutofit/>
          </a:bodyPr>
          <a:lstStyle/>
          <a:p>
            <a:r>
              <a:rPr lang="en-GB" dirty="0"/>
              <a:t>In parallel, </a:t>
            </a:r>
            <a:r>
              <a:rPr lang="en-US" dirty="0"/>
              <a:t>we established a </a:t>
            </a:r>
            <a:r>
              <a:rPr lang="en-US" b="1" dirty="0"/>
              <a:t>new TB-Cohort </a:t>
            </a:r>
            <a:r>
              <a:rPr lang="en-US" dirty="0"/>
              <a:t>with 353 patients and a small </a:t>
            </a:r>
            <a:r>
              <a:rPr lang="en-US" dirty="0" err="1"/>
              <a:t>biobank</a:t>
            </a:r>
            <a:r>
              <a:rPr lang="en-US" dirty="0"/>
              <a:t> of low and high-volume urine samples frozen at -80C. Patients with pulmonary TB, healthy controls, urinary TB infection, other respiratory infection have been enrolled. To identify specific lipids for rapid diagnosis of pulmonary TB from urine.</a:t>
            </a:r>
          </a:p>
          <a:p>
            <a:r>
              <a:rPr lang="en-GB" dirty="0"/>
              <a:t>Also, we enrolled all the planned individuals in our </a:t>
            </a:r>
            <a:r>
              <a:rPr lang="en-GB" b="1" dirty="0" err="1"/>
              <a:t>Extrapulmonary</a:t>
            </a:r>
            <a:r>
              <a:rPr lang="en-GB" b="1" dirty="0"/>
              <a:t> TB patients cohort </a:t>
            </a:r>
            <a:r>
              <a:rPr lang="en-GB" dirty="0"/>
              <a:t>and started its analysis. This will allow us to test our </a:t>
            </a:r>
            <a:r>
              <a:rPr lang="en-US" dirty="0"/>
              <a:t>hypothesis that the absence of Siglec-1 may delay the onset of immunity against TB, allowing for an early dissemination of bacteria to </a:t>
            </a:r>
            <a:r>
              <a:rPr lang="en-US" dirty="0" err="1"/>
              <a:t>extrapulmonary</a:t>
            </a:r>
            <a:r>
              <a:rPr lang="en-US" dirty="0"/>
              <a:t> regions.</a:t>
            </a:r>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28261" y="1131441"/>
            <a:ext cx="10515600" cy="787845"/>
          </a:xfrm>
        </p:spPr>
        <p:txBody>
          <a:bodyPr>
            <a:noAutofit/>
          </a:bodyPr>
          <a:lstStyle/>
          <a:p>
            <a:r>
              <a:rPr lang="en-US" sz="3200" dirty="0"/>
              <a:t>Genotypic prediction and management of MDR-TB(FZB-DE, </a:t>
            </a:r>
            <a:r>
              <a:rPr lang="en-US" sz="3200" dirty="0" err="1"/>
              <a:t>UniKoeln</a:t>
            </a:r>
            <a:r>
              <a:rPr lang="en-US" sz="3200" dirty="0"/>
              <a:t>-DE, Tubingen-DE, IFP-MD, </a:t>
            </a:r>
            <a:r>
              <a:rPr lang="en-US" sz="3200" dirty="0" err="1"/>
              <a:t>St.Petersburg</a:t>
            </a:r>
            <a:r>
              <a:rPr lang="en-US" sz="3200" dirty="0"/>
              <a:t>-RU)</a:t>
            </a:r>
            <a:endParaRPr lang="en-GB" sz="32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28261" y="2253007"/>
            <a:ext cx="10515600" cy="4127914"/>
          </a:xfrm>
        </p:spPr>
        <p:txBody>
          <a:bodyPr>
            <a:normAutofit fontScale="92500" lnSpcReduction="20000"/>
          </a:bodyPr>
          <a:lstStyle/>
          <a:p>
            <a:pPr fontAlgn="base">
              <a:lnSpc>
                <a:spcPct val="110000"/>
              </a:lnSpc>
              <a:buNone/>
            </a:pPr>
            <a:r>
              <a:rPr lang="en-US" dirty="0"/>
              <a:t>An effective approach to the management of MDR-TB is to tailor drug therapy regimens on the basis of comprehensive resistance testing. CARE contributes to this effort by:</a:t>
            </a:r>
          </a:p>
          <a:p>
            <a:pPr fontAlgn="base">
              <a:lnSpc>
                <a:spcPct val="110000"/>
              </a:lnSpc>
            </a:pPr>
            <a:r>
              <a:rPr lang="en-US" dirty="0"/>
              <a:t>Developing a genotype-to-phenotype prediction framework based on whole genome sequencing to infer second-line TB drug resistance from genotypic data and ease the choice of </a:t>
            </a:r>
            <a:r>
              <a:rPr lang="en-US" dirty="0" err="1"/>
              <a:t>personalised</a:t>
            </a:r>
            <a:r>
              <a:rPr lang="en-US" dirty="0"/>
              <a:t> treatment - developing a software tool for drug resistance prediction by genotype</a:t>
            </a:r>
          </a:p>
          <a:p>
            <a:pPr fontAlgn="base">
              <a:lnSpc>
                <a:spcPct val="110000"/>
              </a:lnSpc>
            </a:pPr>
            <a:r>
              <a:rPr lang="en-US" dirty="0"/>
              <a:t>Defining and testing a pilot model intervention of </a:t>
            </a:r>
            <a:r>
              <a:rPr lang="en-US" dirty="0" err="1"/>
              <a:t>personalised</a:t>
            </a:r>
            <a:r>
              <a:rPr lang="en-US" dirty="0"/>
              <a:t> effective MDR-TB treatment in Russia and other countries of the former Soviet Union, and designing associated clinical training modules</a:t>
            </a:r>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28261" y="1131441"/>
            <a:ext cx="10515600" cy="787845"/>
          </a:xfrm>
        </p:spPr>
        <p:txBody>
          <a:bodyPr>
            <a:noAutofit/>
          </a:bodyPr>
          <a:lstStyle/>
          <a:p>
            <a:r>
              <a:rPr lang="en-US" sz="3600" dirty="0"/>
              <a:t>Genotypic prediction and management of MDR-TB Ongoing results</a:t>
            </a:r>
            <a:endParaRPr lang="en-GB" sz="36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28261" y="2253007"/>
            <a:ext cx="10515600" cy="4127914"/>
          </a:xfrm>
        </p:spPr>
        <p:txBody>
          <a:bodyPr>
            <a:normAutofit fontScale="85000" lnSpcReduction="20000"/>
          </a:bodyPr>
          <a:lstStyle/>
          <a:p>
            <a:pPr fontAlgn="base">
              <a:lnSpc>
                <a:spcPct val="110000"/>
              </a:lnSpc>
            </a:pPr>
            <a:r>
              <a:rPr lang="en-US" dirty="0"/>
              <a:t>We developed the first version of the </a:t>
            </a:r>
            <a:r>
              <a:rPr lang="en-US" b="1" dirty="0"/>
              <a:t>software tool to predict drug-resistances from whole genome sequencing </a:t>
            </a:r>
            <a:r>
              <a:rPr lang="en-US" dirty="0"/>
              <a:t>(WGS). The tool is called “Geno2Pheno[TB]”, is based on Machine Learning (ML) and we identified Random Forests (RFs) as most suitable method so far. We trained and evaluated a variety of RF-models on different genetic features for 9 important drugs (</a:t>
            </a:r>
            <a:r>
              <a:rPr lang="en-US" dirty="0" err="1"/>
              <a:t>Isoniazid</a:t>
            </a:r>
            <a:r>
              <a:rPr lang="en-US" dirty="0"/>
              <a:t>, </a:t>
            </a:r>
            <a:r>
              <a:rPr lang="en-US" dirty="0" err="1"/>
              <a:t>Rifampicine</a:t>
            </a:r>
            <a:r>
              <a:rPr lang="en-US" dirty="0"/>
              <a:t>, Streptomycin, </a:t>
            </a:r>
            <a:r>
              <a:rPr lang="en-US" dirty="0" err="1"/>
              <a:t>Ethambutol</a:t>
            </a:r>
            <a:r>
              <a:rPr lang="en-US" dirty="0"/>
              <a:t> </a:t>
            </a:r>
            <a:r>
              <a:rPr lang="en-US" dirty="0" err="1"/>
              <a:t>Pyrazinamide</a:t>
            </a:r>
            <a:r>
              <a:rPr lang="en-US" dirty="0"/>
              <a:t>, </a:t>
            </a:r>
            <a:r>
              <a:rPr lang="en-US" dirty="0" err="1"/>
              <a:t>Amikacin</a:t>
            </a:r>
            <a:r>
              <a:rPr lang="en-US" dirty="0"/>
              <a:t>, </a:t>
            </a:r>
            <a:r>
              <a:rPr lang="en-US" dirty="0" err="1"/>
              <a:t>Capreomycin</a:t>
            </a:r>
            <a:r>
              <a:rPr lang="en-US" dirty="0"/>
              <a:t>, </a:t>
            </a:r>
            <a:r>
              <a:rPr lang="en-US" dirty="0" err="1"/>
              <a:t>Flouroquinolones</a:t>
            </a:r>
            <a:r>
              <a:rPr lang="en-US" dirty="0"/>
              <a:t>, </a:t>
            </a:r>
            <a:r>
              <a:rPr lang="en-US" dirty="0" err="1"/>
              <a:t>Thioamides</a:t>
            </a:r>
            <a:r>
              <a:rPr lang="en-US" dirty="0"/>
              <a:t>) using a set of up to 2,000 Mycobacterium tuberculosis genome sequences. </a:t>
            </a:r>
          </a:p>
          <a:p>
            <a:pPr fontAlgn="base">
              <a:lnSpc>
                <a:spcPct val="110000"/>
              </a:lnSpc>
            </a:pPr>
            <a:r>
              <a:rPr lang="en-US" dirty="0"/>
              <a:t>The resulting models showed </a:t>
            </a:r>
            <a:r>
              <a:rPr lang="en-US" b="1" dirty="0"/>
              <a:t>overall significantly improved performance </a:t>
            </a:r>
            <a:r>
              <a:rPr lang="en-US" dirty="0"/>
              <a:t>(e.g., sensitivity and specificity) compared to a state-of-the-art mutation catalogue, including both known resistance mediating and benign mutations.</a:t>
            </a:r>
          </a:p>
          <a:p>
            <a:pPr fontAlgn="base">
              <a:lnSpc>
                <a:spcPct val="110000"/>
              </a:lnSpc>
              <a:buNone/>
            </a:pPr>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C5060-2B9F-D443-9C79-05EC44DCDD2E}"/>
              </a:ext>
            </a:extLst>
          </p:cNvPr>
          <p:cNvSpPr>
            <a:spLocks noGrp="1"/>
          </p:cNvSpPr>
          <p:nvPr>
            <p:ph type="title"/>
          </p:nvPr>
        </p:nvSpPr>
        <p:spPr/>
        <p:txBody>
          <a:bodyPr/>
          <a:lstStyle/>
          <a:p>
            <a:r>
              <a:rPr lang="en-US" dirty="0"/>
              <a:t>Geno-2-Pheno</a:t>
            </a:r>
          </a:p>
        </p:txBody>
      </p:sp>
      <p:sp>
        <p:nvSpPr>
          <p:cNvPr id="3" name="Textfeld 2">
            <a:extLst>
              <a:ext uri="{FF2B5EF4-FFF2-40B4-BE49-F238E27FC236}">
                <a16:creationId xmlns:a16="http://schemas.microsoft.com/office/drawing/2014/main" id="{F3E824F8-9C5F-9E45-9E60-127E015C8FA2}"/>
              </a:ext>
            </a:extLst>
          </p:cNvPr>
          <p:cNvSpPr txBox="1"/>
          <p:nvPr/>
        </p:nvSpPr>
        <p:spPr>
          <a:xfrm>
            <a:off x="825115" y="1514765"/>
            <a:ext cx="10652607" cy="677104"/>
          </a:xfrm>
          <a:prstGeom prst="rect">
            <a:avLst/>
          </a:prstGeom>
          <a:noFill/>
        </p:spPr>
        <p:txBody>
          <a:bodyPr wrap="square" lIns="121917" tIns="60958" rIns="121917" bIns="60958" rtlCol="0">
            <a:spAutoFit/>
          </a:bodyPr>
          <a:lstStyle/>
          <a:p>
            <a:pPr marL="380990" indent="-380990">
              <a:buFont typeface="Arial" panose="020B0604020202020204" pitchFamily="34" charset="0"/>
              <a:buChar char="•"/>
            </a:pPr>
            <a:r>
              <a:rPr lang="en-US" dirty="0" err="1"/>
              <a:t>Collabotation</a:t>
            </a:r>
            <a:r>
              <a:rPr lang="en-US" dirty="0"/>
              <a:t> with University of Tübingen (N. Pfeiffer, B. Reuter)</a:t>
            </a:r>
          </a:p>
          <a:p>
            <a:pPr marL="380990" indent="-380990">
              <a:buFont typeface="Arial" panose="020B0604020202020204" pitchFamily="34" charset="0"/>
              <a:buChar char="•"/>
            </a:pPr>
            <a:r>
              <a:rPr lang="en-US" dirty="0"/>
              <a:t>Machine Learning algorithm based prediction of DR</a:t>
            </a:r>
          </a:p>
        </p:txBody>
      </p:sp>
      <p:pic>
        <p:nvPicPr>
          <p:cNvPr id="5" name="Grafik 4">
            <a:extLst>
              <a:ext uri="{FF2B5EF4-FFF2-40B4-BE49-F238E27FC236}">
                <a16:creationId xmlns:a16="http://schemas.microsoft.com/office/drawing/2014/main" id="{0E0DFF8A-BCA1-3A43-8385-FF90FF5454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0" y="0"/>
            <a:ext cx="12065000" cy="6858000"/>
          </a:xfrm>
          <a:prstGeom prst="rect">
            <a:avLst/>
          </a:prstGeom>
        </p:spPr>
      </p:pic>
    </p:spTree>
    <p:extLst>
      <p:ext uri="{BB962C8B-B14F-4D97-AF65-F5344CB8AC3E}">
        <p14:creationId xmlns:p14="http://schemas.microsoft.com/office/powerpoint/2010/main" val="11313266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28261" y="1131441"/>
            <a:ext cx="10515600" cy="787845"/>
          </a:xfrm>
        </p:spPr>
        <p:txBody>
          <a:bodyPr>
            <a:noAutofit/>
          </a:bodyPr>
          <a:lstStyle/>
          <a:p>
            <a:r>
              <a:rPr lang="en-US" sz="3600" dirty="0"/>
              <a:t>Genotypic prediction and management of MDR-TB Ongoing results</a:t>
            </a:r>
            <a:endParaRPr lang="en-GB" sz="36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28261" y="2253007"/>
            <a:ext cx="10515600" cy="4127914"/>
          </a:xfrm>
        </p:spPr>
        <p:txBody>
          <a:bodyPr>
            <a:normAutofit fontScale="92500" lnSpcReduction="10000"/>
          </a:bodyPr>
          <a:lstStyle/>
          <a:p>
            <a:pPr fontAlgn="base">
              <a:lnSpc>
                <a:spcPct val="110000"/>
              </a:lnSpc>
            </a:pPr>
            <a:r>
              <a:rPr lang="en-US" dirty="0"/>
              <a:t>In parallel, we were collecting over 400 clinical MDR-TB isolates for whole genome sequencing and extended phenotypic characterization from the Republic of Moldova and St. Petersburg, creating </a:t>
            </a:r>
            <a:r>
              <a:rPr lang="en-US" b="1" dirty="0"/>
              <a:t>the MDR-TB cohort.</a:t>
            </a:r>
            <a:r>
              <a:rPr lang="en-US" dirty="0"/>
              <a:t> With this newly generated dataset we will eventually describe the bacterial population structure and drug resistance development of MDR-TB isolates in Eastern Europe, and evaluate the geno2pheno[TB] tool.</a:t>
            </a:r>
          </a:p>
          <a:p>
            <a:pPr fontAlgn="base">
              <a:lnSpc>
                <a:spcPct val="110000"/>
              </a:lnSpc>
            </a:pPr>
            <a:r>
              <a:rPr lang="en-US" dirty="0"/>
              <a:t>A preliminary analysis of the newly established MDR-TB cohort permitted to </a:t>
            </a:r>
            <a:r>
              <a:rPr lang="en-US" b="1" dirty="0"/>
              <a:t>identify genomic variants implicated in </a:t>
            </a:r>
            <a:r>
              <a:rPr lang="en-US" b="1" dirty="0" err="1"/>
              <a:t>Bedaquiline</a:t>
            </a:r>
            <a:r>
              <a:rPr lang="en-US" b="1" dirty="0"/>
              <a:t> (BDQ) resistance</a:t>
            </a:r>
            <a:r>
              <a:rPr lang="en-US" dirty="0"/>
              <a:t>, a new hallmark drug for the treatment of MDR-TB.</a:t>
            </a:r>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normAutofit fontScale="90000"/>
          </a:bodyPr>
          <a:lstStyle/>
          <a:p>
            <a:br>
              <a:rPr lang="en-US" dirty="0"/>
            </a:br>
            <a:r>
              <a:rPr lang="en-US" sz="3600" dirty="0"/>
              <a:t>HIV molecular epidemiology and new treatment strategies (</a:t>
            </a:r>
            <a:r>
              <a:rPr lang="en-US" sz="3600" b="1" dirty="0" err="1"/>
              <a:t>Karolinska</a:t>
            </a:r>
            <a:r>
              <a:rPr lang="en-US" sz="3600" b="1" dirty="0"/>
              <a:t>–SE</a:t>
            </a:r>
            <a:r>
              <a:rPr lang="en-US" sz="3600" dirty="0"/>
              <a:t>, </a:t>
            </a:r>
            <a:r>
              <a:rPr lang="en-US" sz="3600" dirty="0" err="1"/>
              <a:t>UniSiena</a:t>
            </a:r>
            <a:r>
              <a:rPr lang="en-US" sz="3600" dirty="0"/>
              <a:t>-IT, </a:t>
            </a:r>
            <a:r>
              <a:rPr lang="en-US" sz="3600" dirty="0" err="1"/>
              <a:t>UniKoeln</a:t>
            </a:r>
            <a:r>
              <a:rPr lang="en-US" sz="3600" dirty="0"/>
              <a:t>-</a:t>
            </a:r>
            <a:r>
              <a:rPr lang="en-US" sz="3600" dirty="0" err="1"/>
              <a:t>DE,Gamaleya</a:t>
            </a:r>
            <a:r>
              <a:rPr lang="en-US" sz="3600" dirty="0"/>
              <a:t>-RU, PHC-UA, IDACIRC-GE, EuResist-IT)</a:t>
            </a:r>
            <a:endParaRPr lang="en-GB"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18322" y="2302703"/>
            <a:ext cx="10515600" cy="3849618"/>
          </a:xfrm>
        </p:spPr>
        <p:txBody>
          <a:bodyPr>
            <a:noAutofit/>
          </a:bodyPr>
          <a:lstStyle/>
          <a:p>
            <a:pPr fontAlgn="base">
              <a:lnSpc>
                <a:spcPct val="110000"/>
              </a:lnSpc>
              <a:buNone/>
            </a:pPr>
            <a:r>
              <a:rPr lang="en-US" sz="2400" dirty="0"/>
              <a:t>Adopting a comprehensive approach to the management of HIV infection, CARE on one hand analyses the molecular epidemiology of the infection, including treatment efficacy and drug resistance in the highly prevalent HIV-1 sub-subtype A6; on the other hand, it prepares for the introduction of </a:t>
            </a:r>
            <a:r>
              <a:rPr lang="en-US" sz="2400" dirty="0" err="1"/>
              <a:t>dolutegravir</a:t>
            </a:r>
            <a:r>
              <a:rPr lang="en-US" sz="2400" dirty="0"/>
              <a:t>-based treatment, as recommended by the World Health </a:t>
            </a:r>
            <a:r>
              <a:rPr lang="en-US" sz="2400" dirty="0" err="1"/>
              <a:t>Organisation</a:t>
            </a:r>
            <a:r>
              <a:rPr lang="en-US" sz="2400" dirty="0"/>
              <a:t>.</a:t>
            </a:r>
          </a:p>
          <a:p>
            <a:pPr fontAlgn="base">
              <a:lnSpc>
                <a:spcPct val="110000"/>
              </a:lnSpc>
              <a:buNone/>
            </a:pPr>
            <a:r>
              <a:rPr lang="en-US" sz="2400" dirty="0"/>
              <a:t>In doing so, it also develops specific high throughput sequencing protocols/assay for monitoring HIV drug resistance adapted to </a:t>
            </a:r>
            <a:r>
              <a:rPr lang="it-IT" sz="2400" dirty="0"/>
              <a:t>HIV-1 A6 </a:t>
            </a:r>
            <a:r>
              <a:rPr lang="it-IT" sz="2400" dirty="0" err="1"/>
              <a:t>strains</a:t>
            </a:r>
            <a:r>
              <a:rPr lang="it-IT" sz="2400" dirty="0"/>
              <a:t>, and </a:t>
            </a:r>
            <a:r>
              <a:rPr lang="it-IT" sz="2400" dirty="0" err="1"/>
              <a:t>sets-up</a:t>
            </a:r>
            <a:r>
              <a:rPr lang="it-IT" sz="2400" dirty="0"/>
              <a:t> a </a:t>
            </a:r>
            <a:r>
              <a:rPr lang="it-IT" sz="2400" dirty="0" err="1"/>
              <a:t>drug</a:t>
            </a:r>
            <a:r>
              <a:rPr lang="it-IT" sz="2400" dirty="0"/>
              <a:t> </a:t>
            </a:r>
            <a:r>
              <a:rPr lang="it-IT" sz="2400" dirty="0" err="1"/>
              <a:t>resistance</a:t>
            </a:r>
            <a:r>
              <a:rPr lang="it-IT" sz="2400" dirty="0"/>
              <a:t> </a:t>
            </a:r>
            <a:r>
              <a:rPr lang="it-IT" sz="2400" dirty="0" err="1"/>
              <a:t>surveillance</a:t>
            </a:r>
            <a:r>
              <a:rPr lang="it-IT" sz="2400" dirty="0"/>
              <a:t> </a:t>
            </a:r>
            <a:r>
              <a:rPr lang="it-IT" sz="2400" dirty="0" err="1"/>
              <a:t>program</a:t>
            </a:r>
            <a:r>
              <a:rPr lang="it-IT" sz="2400" dirty="0"/>
              <a:t> </a:t>
            </a:r>
            <a:r>
              <a:rPr lang="en-US" sz="2400" dirty="0"/>
              <a:t>in accordance with WHO guidelines.</a:t>
            </a:r>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3600" dirty="0"/>
              <a:t>HIV molecular epidemiology and new treatment strategies - Ongoing results 1</a:t>
            </a:r>
            <a:endParaRPr lang="en-GB"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1944895"/>
            <a:ext cx="10515600" cy="3849618"/>
          </a:xfrm>
        </p:spPr>
        <p:txBody>
          <a:bodyPr>
            <a:noAutofit/>
          </a:bodyPr>
          <a:lstStyle/>
          <a:p>
            <a:pPr fontAlgn="base">
              <a:lnSpc>
                <a:spcPct val="110000"/>
              </a:lnSpc>
            </a:pPr>
            <a:r>
              <a:rPr lang="en-US" sz="2400" dirty="0"/>
              <a:t>The </a:t>
            </a:r>
            <a:r>
              <a:rPr lang="en-US" sz="2400" b="1" dirty="0"/>
              <a:t>Eastern European Database for molecular HIV-1 epidemiological analysis </a:t>
            </a:r>
            <a:r>
              <a:rPr lang="en-US" sz="2400" dirty="0"/>
              <a:t>has been set-up aiming at enrolling 1100 patients in Russia, Georgia and Ukraine. So far, 1980 retrospective sequences and 859 prospective patients are included, with prospective samples and data collection ongoing.</a:t>
            </a:r>
          </a:p>
          <a:p>
            <a:pPr fontAlgn="base">
              <a:lnSpc>
                <a:spcPct val="110000"/>
              </a:lnSpc>
            </a:pPr>
            <a:r>
              <a:rPr lang="en-US" sz="2400" dirty="0"/>
              <a:t>Wild type in house </a:t>
            </a:r>
            <a:r>
              <a:rPr lang="en-US" sz="2400" dirty="0" err="1"/>
              <a:t>integrase</a:t>
            </a:r>
            <a:r>
              <a:rPr lang="en-US" sz="2400" dirty="0"/>
              <a:t> HIV+ sub-subtype A6 sequences have been obtained from Europe, Russia, and Georgia and </a:t>
            </a:r>
            <a:r>
              <a:rPr lang="en-US" sz="2400" b="1" dirty="0"/>
              <a:t>a new consensus A6 sequence </a:t>
            </a:r>
            <a:r>
              <a:rPr lang="en-US" sz="2400" dirty="0"/>
              <a:t>has been created.</a:t>
            </a:r>
          </a:p>
          <a:p>
            <a:pPr fontAlgn="base">
              <a:lnSpc>
                <a:spcPct val="110000"/>
              </a:lnSpc>
            </a:pPr>
            <a:r>
              <a:rPr lang="en-US" sz="2400" dirty="0"/>
              <a:t>When </a:t>
            </a:r>
            <a:r>
              <a:rPr lang="en-US" sz="2400" dirty="0" err="1"/>
              <a:t>reanalysing</a:t>
            </a:r>
            <a:r>
              <a:rPr lang="en-US" sz="2400" dirty="0"/>
              <a:t> the Swedish </a:t>
            </a:r>
            <a:r>
              <a:rPr lang="en-US" sz="2400" dirty="0" err="1"/>
              <a:t>InfCareHIV</a:t>
            </a:r>
            <a:r>
              <a:rPr lang="en-US" sz="2400" dirty="0"/>
              <a:t> database (&gt;11.000), patients infected with A6 strains were identified for the first time with the first case from 1991 and a substantial increase in the numbers in the period 2007-2020.</a:t>
            </a:r>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What is CARE?</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38199" y="1825625"/>
            <a:ext cx="4359965" cy="4108036"/>
          </a:xfrm>
        </p:spPr>
        <p:txBody>
          <a:bodyPr/>
          <a:lstStyle/>
          <a:p>
            <a:r>
              <a:rPr lang="en-GB" dirty="0"/>
              <a:t>CARE is a Research and Innovation Action jointly funded by the European Union (H2020 programme) and by the Ministry of Science and Higher Education of the Russian Federation</a:t>
            </a:r>
          </a:p>
          <a:p>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pic>
        <p:nvPicPr>
          <p:cNvPr id="5" name="Immagine 4" descr="IMG_2297.JPG"/>
          <p:cNvPicPr>
            <a:picLocks noChangeAspect="1"/>
          </p:cNvPicPr>
          <p:nvPr/>
        </p:nvPicPr>
        <p:blipFill>
          <a:blip r:embed="rId3" cstate="print"/>
          <a:srcRect t="27841"/>
          <a:stretch>
            <a:fillRect/>
          </a:stretch>
        </p:blipFill>
        <p:spPr>
          <a:xfrm>
            <a:off x="5219055" y="1838737"/>
            <a:ext cx="6538023" cy="3538334"/>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pic>
        <p:nvPicPr>
          <p:cNvPr id="6" name="Segnaposto contenuto 5" descr="Dashboard_WP4_2020NOV13.jpg"/>
          <p:cNvPicPr>
            <a:picLocks noGrp="1" noChangeAspect="1"/>
          </p:cNvPicPr>
          <p:nvPr>
            <p:ph idx="1"/>
          </p:nvPr>
        </p:nvPicPr>
        <p:blipFill>
          <a:blip r:embed="rId3" cstate="print"/>
          <a:stretch>
            <a:fillRect/>
          </a:stretch>
        </p:blipFill>
        <p:spPr>
          <a:xfrm>
            <a:off x="1113183" y="928308"/>
            <a:ext cx="9462052" cy="5322404"/>
          </a:xfrm>
        </p:spPr>
      </p:pic>
    </p:spTree>
    <p:extLst>
      <p:ext uri="{BB962C8B-B14F-4D97-AF65-F5344CB8AC3E}">
        <p14:creationId xmlns:p14="http://schemas.microsoft.com/office/powerpoint/2010/main" val="400089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3600" dirty="0"/>
              <a:t>HIV molecular epidemiology and new treatment strategies - Ongoing results 2</a:t>
            </a:r>
            <a:endParaRPr lang="en-GB"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pPr>
            <a:r>
              <a:rPr lang="en-US" sz="2400" dirty="0"/>
              <a:t>In the prospective HIV drug resistance </a:t>
            </a:r>
            <a:r>
              <a:rPr lang="en-US" sz="2400" dirty="0" err="1"/>
              <a:t>substudy</a:t>
            </a:r>
            <a:r>
              <a:rPr lang="en-US" sz="2400" dirty="0"/>
              <a:t> real-life samples from failing patients are collected from Russia and Ukraine. As of October 2020, </a:t>
            </a:r>
            <a:r>
              <a:rPr lang="en-US" sz="2400" b="1" dirty="0"/>
              <a:t>208 samples from patients failing INSTIs have been collected</a:t>
            </a:r>
            <a:r>
              <a:rPr lang="en-US" sz="2400" dirty="0"/>
              <a:t>.</a:t>
            </a:r>
          </a:p>
          <a:p>
            <a:pPr fontAlgn="base">
              <a:lnSpc>
                <a:spcPct val="110000"/>
              </a:lnSpc>
            </a:pPr>
            <a:r>
              <a:rPr lang="en-US" sz="2400" dirty="0"/>
              <a:t>A </a:t>
            </a:r>
            <a:r>
              <a:rPr lang="en-US" sz="2400" b="1" dirty="0"/>
              <a:t>high-through put sequencing assay for HIV-1 A6 strains </a:t>
            </a:r>
            <a:r>
              <a:rPr lang="en-US" sz="2400" dirty="0"/>
              <a:t>has been established and validated on Swedish, German and Russian samples. </a:t>
            </a:r>
          </a:p>
          <a:p>
            <a:pPr fontAlgn="base">
              <a:lnSpc>
                <a:spcPct val="110000"/>
              </a:lnSpc>
            </a:pPr>
            <a:r>
              <a:rPr lang="en-US" sz="2400" b="1" dirty="0"/>
              <a:t>Samples from HIV-1 A6 patients have been shipped</a:t>
            </a:r>
            <a:r>
              <a:rPr lang="en-US" sz="2400" dirty="0"/>
              <a:t> from Russia and Ukraine to Europe and the creation of recombinant A6 viruses has started.</a:t>
            </a:r>
          </a:p>
          <a:p>
            <a:pPr fontAlgn="base">
              <a:lnSpc>
                <a:spcPct val="110000"/>
              </a:lnSpc>
            </a:pPr>
            <a:endParaRPr lang="en-US" sz="22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3600" dirty="0"/>
              <a:t>HIV molecular epidemiology and new treatment strategies - Ongoing results 3</a:t>
            </a:r>
            <a:endParaRPr lang="en-GB"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pPr>
            <a:r>
              <a:rPr lang="en-US" sz="2400" dirty="0"/>
              <a:t>Sub-subtype A6 has been analyzed for its in vitro phenotypic susceptibility to </a:t>
            </a:r>
            <a:r>
              <a:rPr lang="en-US" sz="2400" dirty="0" err="1"/>
              <a:t>integrase</a:t>
            </a:r>
            <a:r>
              <a:rPr lang="en-US" sz="2400" dirty="0"/>
              <a:t> strand transfer inhibitors (INSTIs). The HIV-1 </a:t>
            </a:r>
            <a:r>
              <a:rPr lang="en-US" sz="2400" dirty="0" err="1"/>
              <a:t>integrase</a:t>
            </a:r>
            <a:r>
              <a:rPr lang="en-US" sz="2400" dirty="0"/>
              <a:t> coding region from twenty different </a:t>
            </a:r>
            <a:r>
              <a:rPr lang="en-US" sz="2400" b="1" dirty="0"/>
              <a:t>A6 isolates showed to be as susceptible as the reference subtype B </a:t>
            </a:r>
            <a:r>
              <a:rPr lang="en-US" sz="2400" b="1" dirty="0" err="1"/>
              <a:t>integrase</a:t>
            </a:r>
            <a:r>
              <a:rPr lang="en-US" sz="2400" b="1" dirty="0"/>
              <a:t> to INSTIs</a:t>
            </a:r>
            <a:r>
              <a:rPr lang="en-US" sz="2400" dirty="0"/>
              <a:t>, including </a:t>
            </a:r>
            <a:r>
              <a:rPr lang="en-US" sz="2400" dirty="0" err="1"/>
              <a:t>dolutegravir</a:t>
            </a:r>
            <a:r>
              <a:rPr lang="en-US" sz="2400" dirty="0"/>
              <a:t>, </a:t>
            </a:r>
            <a:r>
              <a:rPr lang="en-US" sz="2400" dirty="0" err="1"/>
              <a:t>bictegravir</a:t>
            </a:r>
            <a:r>
              <a:rPr lang="en-US" sz="2400" dirty="0"/>
              <a:t>, </a:t>
            </a:r>
            <a:r>
              <a:rPr lang="en-US" sz="2400" dirty="0" err="1"/>
              <a:t>cabotegravir</a:t>
            </a:r>
            <a:r>
              <a:rPr lang="en-US" sz="2400" dirty="0"/>
              <a:t>. Further analysis is ongoing to evaluate the genetic barrier of A6 isolates to INSTIs through in vitro drug resistance selection experiments.</a:t>
            </a:r>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1672673" y="4710320"/>
            <a:ext cx="7753350" cy="1333500"/>
          </a:xfrm>
          <a:prstGeom prst="rect">
            <a:avLst/>
          </a:prstGeom>
          <a:noFill/>
          <a:ln w="9525">
            <a:noFill/>
            <a:miter lim="800000"/>
            <a:headEnd/>
            <a:tailEnd/>
          </a:ln>
        </p:spPr>
      </p:pic>
    </p:spTree>
    <p:extLst>
      <p:ext uri="{BB962C8B-B14F-4D97-AF65-F5344CB8AC3E}">
        <p14:creationId xmlns:p14="http://schemas.microsoft.com/office/powerpoint/2010/main" val="400089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3200" dirty="0"/>
              <a:t>HIV/HCV treatment and Host genomics (</a:t>
            </a:r>
            <a:r>
              <a:rPr lang="en-US" sz="3200" b="1" dirty="0"/>
              <a:t>CHIP-DE</a:t>
            </a:r>
            <a:r>
              <a:rPr lang="en-US" sz="3200" dirty="0"/>
              <a:t>, PHC-UA, IDACIRC-GE, </a:t>
            </a:r>
            <a:r>
              <a:rPr lang="en-US" sz="3200" dirty="0" err="1"/>
              <a:t>Gamaleya</a:t>
            </a:r>
            <a:r>
              <a:rPr lang="en-US" sz="3200" dirty="0"/>
              <a:t>-RU, </a:t>
            </a:r>
            <a:r>
              <a:rPr lang="en-US" sz="3200" dirty="0" err="1"/>
              <a:t>UniSiena</a:t>
            </a:r>
            <a:r>
              <a:rPr lang="en-US" sz="3200" dirty="0"/>
              <a:t>-IT, </a:t>
            </a:r>
            <a:r>
              <a:rPr lang="en-US" sz="3200" dirty="0" err="1"/>
              <a:t>Karolinska</a:t>
            </a:r>
            <a:r>
              <a:rPr lang="en-US" sz="3200" dirty="0"/>
              <a:t>-SE)</a:t>
            </a:r>
            <a:endParaRPr lang="en-GB" sz="40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buNone/>
            </a:pPr>
            <a:r>
              <a:rPr lang="en-GB" sz="2400" dirty="0"/>
              <a:t>The CARE Consortium aims to </a:t>
            </a:r>
            <a:r>
              <a:rPr lang="en-US" sz="2400" dirty="0"/>
              <a:t>identify genetic variants associated with markers of HIV-pathogenesis (e.g. HIV-viral load), serious-AIDS and non-AIDS (e.g. cardiovascular disease and cancer) as well as toxicities of commonly used ART drugs.</a:t>
            </a:r>
            <a:br>
              <a:rPr lang="en-US" sz="2400" dirty="0"/>
            </a:br>
            <a:r>
              <a:rPr lang="en-US" sz="2400" dirty="0"/>
              <a:t>T</a:t>
            </a:r>
            <a:r>
              <a:rPr lang="en-GB" sz="2400" dirty="0"/>
              <a:t>he results will be compared to the genotypic information from an existing Danish HIV- cohort of 2032 participants and a global HIV cohort of 8500 participants from the INSIGHT clinical trials network. </a:t>
            </a:r>
          </a:p>
          <a:p>
            <a:pPr fontAlgn="base">
              <a:buNone/>
            </a:pPr>
            <a:r>
              <a:rPr lang="en-US" sz="2400" dirty="0"/>
              <a:t>In the area of Viral hepatitis research, the CARE Consortium seeks to derive </a:t>
            </a:r>
            <a:r>
              <a:rPr lang="en-US" sz="2400" b="1" dirty="0"/>
              <a:t>best practice recommendations for the direct acting </a:t>
            </a:r>
            <a:r>
              <a:rPr lang="en-US" sz="2400" b="1" dirty="0" err="1"/>
              <a:t>antivirals</a:t>
            </a:r>
            <a:r>
              <a:rPr lang="en-US" sz="2400" b="1" dirty="0"/>
              <a:t> (DAA) hepatitis C treatment.</a:t>
            </a:r>
            <a:endParaRPr lang="it-IT" sz="2400" b="1" dirty="0"/>
          </a:p>
          <a:p>
            <a:pPr fontAlgn="base">
              <a:buNone/>
            </a:pP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3600" dirty="0"/>
              <a:t>HIV/HCV treatment and Host genomics – Ongoing results</a:t>
            </a:r>
            <a:endParaRPr lang="en-GB"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r>
              <a:rPr lang="en-US" sz="2400" dirty="0"/>
              <a:t>We have successfully established a new prospective </a:t>
            </a:r>
            <a:r>
              <a:rPr lang="en-US" sz="2400" b="1" dirty="0"/>
              <a:t>HIV Eastern European</a:t>
            </a:r>
            <a:r>
              <a:rPr lang="en-US" sz="2400" dirty="0"/>
              <a:t> cohort for human genomic studies in Georgia, Ukraine and Russia with enrolment target of 4,500 participants. As of 14th October 2020, a total of</a:t>
            </a:r>
            <a:r>
              <a:rPr lang="en-US" sz="2400" b="1" dirty="0"/>
              <a:t> 4035 unselected HIV positive persons have been enrolled </a:t>
            </a:r>
            <a:r>
              <a:rPr lang="en-US" sz="2400" dirty="0"/>
              <a:t>in three countries (64.5% male, median age of 40 years, 21.1% with prior AIDS, 94.3% on ART) to </a:t>
            </a:r>
            <a:r>
              <a:rPr lang="en-US" sz="2400" dirty="0" err="1"/>
              <a:t>analyse</a:t>
            </a:r>
            <a:r>
              <a:rPr lang="en-US" sz="2400" dirty="0"/>
              <a:t> host genome.</a:t>
            </a:r>
          </a:p>
          <a:p>
            <a:pPr fontAlgn="base"/>
            <a:r>
              <a:rPr lang="en-US" sz="2400" dirty="0"/>
              <a:t>The study participants have donated blood at the time of enrolment for host genomic analysis and the </a:t>
            </a:r>
            <a:r>
              <a:rPr lang="en-US" sz="2400" b="1" dirty="0"/>
              <a:t>CARE Host genomic </a:t>
            </a:r>
            <a:r>
              <a:rPr lang="en-US" sz="2400" b="1" dirty="0" err="1"/>
              <a:t>biobank</a:t>
            </a:r>
            <a:r>
              <a:rPr lang="en-US" sz="2400" dirty="0"/>
              <a:t> of whole blood samples has been established. Samples from 2463 participants from Ukraine and Georgia have been shipped to Copenhagen, of which, </a:t>
            </a:r>
            <a:r>
              <a:rPr lang="en-US" sz="2400" b="1" dirty="0"/>
              <a:t>1500 participants have been selected for the first phase of host genome analysis</a:t>
            </a:r>
            <a:r>
              <a:rPr lang="en-US" sz="2400" dirty="0"/>
              <a:t>. Additionally, 350 retrospective patients with a longer follow-up period and DNA samples available will be enrolled in Russia.</a:t>
            </a:r>
          </a:p>
          <a:p>
            <a:pPr fontAlgn="base">
              <a:lnSpc>
                <a:spcPct val="110000"/>
              </a:lnSpc>
            </a:pPr>
            <a:r>
              <a:rPr lang="en-US" sz="2400" dirty="0"/>
              <a:t>.</a:t>
            </a:r>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3600" dirty="0"/>
              <a:t>HIV/HCV treatment and Host genomics – Ongoing results</a:t>
            </a:r>
            <a:endParaRPr lang="en-GB"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r>
              <a:rPr lang="en-US" sz="2400" dirty="0"/>
              <a:t>A new multicenter HCV </a:t>
            </a:r>
            <a:r>
              <a:rPr lang="en-US" sz="2400" dirty="0" err="1"/>
              <a:t>datalake</a:t>
            </a:r>
            <a:r>
              <a:rPr lang="en-US" sz="2400" dirty="0"/>
              <a:t> for retrospective studies has been created by merging data from existing cohorts. The </a:t>
            </a:r>
            <a:r>
              <a:rPr lang="en-US" sz="2400" dirty="0" err="1"/>
              <a:t>datalake</a:t>
            </a:r>
            <a:r>
              <a:rPr lang="en-US" sz="2400" dirty="0"/>
              <a:t> merged data on </a:t>
            </a:r>
            <a:r>
              <a:rPr lang="en-US" sz="2400" b="1" dirty="0"/>
              <a:t>around 60 000 DAA treated HCV patients in Georgia, Sweden, Italy and the </a:t>
            </a:r>
            <a:r>
              <a:rPr lang="en-US" sz="2400" b="1" dirty="0" err="1"/>
              <a:t>EuroSIDA</a:t>
            </a:r>
            <a:r>
              <a:rPr lang="en-US" sz="2400" b="1" dirty="0"/>
              <a:t> study</a:t>
            </a:r>
            <a:r>
              <a:rPr lang="en-US" sz="2400" dirty="0"/>
              <a:t>.</a:t>
            </a:r>
          </a:p>
          <a:p>
            <a:pPr fontAlgn="base"/>
            <a:r>
              <a:rPr lang="en-GB" sz="2400" dirty="0"/>
              <a:t>Furthermore, we have enrolled an extensive </a:t>
            </a:r>
            <a:r>
              <a:rPr lang="en-GB" sz="2400" b="1" dirty="0"/>
              <a:t>prospective cohort of over 6500 people with </a:t>
            </a:r>
            <a:r>
              <a:rPr lang="en-US" sz="2400" b="1" dirty="0"/>
              <a:t>HIV</a:t>
            </a:r>
            <a:r>
              <a:rPr lang="en-GB" sz="2400" b="1" dirty="0"/>
              <a:t> and </a:t>
            </a:r>
            <a:r>
              <a:rPr lang="en-US" sz="2400" b="1" dirty="0"/>
              <a:t>HIV/HCV</a:t>
            </a:r>
            <a:r>
              <a:rPr lang="en-GB" sz="2400" b="1" dirty="0"/>
              <a:t> co-infection</a:t>
            </a:r>
            <a:r>
              <a:rPr lang="en-GB" sz="2400" dirty="0"/>
              <a:t> in Georgia, Russia and Ukraine. Detailed clinical and demographical data have been collected from the region of the world where we have little data so far.</a:t>
            </a: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pic>
        <p:nvPicPr>
          <p:cNvPr id="3074" name="Picture 2"/>
          <p:cNvPicPr>
            <a:picLocks noGrp="1" noChangeAspect="1" noChangeArrowheads="1"/>
          </p:cNvPicPr>
          <p:nvPr>
            <p:ph idx="1"/>
          </p:nvPr>
        </p:nvPicPr>
        <p:blipFill>
          <a:blip r:embed="rId3" cstate="print"/>
          <a:srcRect/>
          <a:stretch>
            <a:fillRect/>
          </a:stretch>
        </p:blipFill>
        <p:spPr bwMode="auto">
          <a:xfrm>
            <a:off x="982882" y="905435"/>
            <a:ext cx="9577541" cy="5399502"/>
          </a:xfrm>
          <a:prstGeom prst="rect">
            <a:avLst/>
          </a:prstGeom>
          <a:noFill/>
          <a:ln w="9525">
            <a:noFill/>
            <a:miter lim="800000"/>
            <a:headEnd/>
            <a:tailEnd/>
          </a:ln>
        </p:spPr>
      </p:pic>
    </p:spTree>
    <p:extLst>
      <p:ext uri="{BB962C8B-B14F-4D97-AF65-F5344CB8AC3E}">
        <p14:creationId xmlns:p14="http://schemas.microsoft.com/office/powerpoint/2010/main" val="4000899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CAREnewsletterWP2.png"/>
          <p:cNvPicPr>
            <a:picLocks noGrp="1" noChangeAspect="1"/>
          </p:cNvPicPr>
          <p:nvPr>
            <p:ph idx="1"/>
          </p:nvPr>
        </p:nvPicPr>
        <p:blipFill>
          <a:blip r:embed="rId2" cstate="print"/>
          <a:stretch>
            <a:fillRect/>
          </a:stretch>
        </p:blipFill>
        <p:spPr>
          <a:xfrm>
            <a:off x="0" y="0"/>
            <a:ext cx="9704122" cy="6858000"/>
          </a:xfrm>
        </p:spPr>
      </p:pic>
      <p:sp>
        <p:nvSpPr>
          <p:cNvPr id="8" name="Rettangolo 7"/>
          <p:cNvSpPr/>
          <p:nvPr/>
        </p:nvSpPr>
        <p:spPr>
          <a:xfrm>
            <a:off x="9710530" y="6152322"/>
            <a:ext cx="2355574" cy="576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089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9710530" y="6152322"/>
            <a:ext cx="2355574" cy="576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5" descr="CAREnewsletterWP3.png"/>
          <p:cNvPicPr>
            <a:picLocks noGrp="1" noChangeAspect="1"/>
          </p:cNvPicPr>
          <p:nvPr>
            <p:ph idx="1"/>
          </p:nvPr>
        </p:nvPicPr>
        <p:blipFill>
          <a:blip r:embed="rId2" cstate="print"/>
          <a:stretch>
            <a:fillRect/>
          </a:stretch>
        </p:blipFill>
        <p:spPr>
          <a:xfrm>
            <a:off x="0" y="0"/>
            <a:ext cx="9740348" cy="6883601"/>
          </a:xfrm>
        </p:spPr>
      </p:pic>
    </p:spTree>
    <p:extLst>
      <p:ext uri="{BB962C8B-B14F-4D97-AF65-F5344CB8AC3E}">
        <p14:creationId xmlns:p14="http://schemas.microsoft.com/office/powerpoint/2010/main" val="400089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9710530" y="6152322"/>
            <a:ext cx="2355574" cy="576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Segnaposto contenuto 4" descr="CAREnewsletterWP4.png"/>
          <p:cNvPicPr>
            <a:picLocks noGrp="1" noChangeAspect="1"/>
          </p:cNvPicPr>
          <p:nvPr>
            <p:ph idx="1"/>
          </p:nvPr>
        </p:nvPicPr>
        <p:blipFill>
          <a:blip r:embed="rId2" cstate="print"/>
          <a:stretch>
            <a:fillRect/>
          </a:stretch>
        </p:blipFill>
        <p:spPr>
          <a:xfrm>
            <a:off x="0" y="0"/>
            <a:ext cx="9780104" cy="6911697"/>
          </a:xfrm>
        </p:spPr>
      </p:pic>
    </p:spTree>
    <p:extLst>
      <p:ext uri="{BB962C8B-B14F-4D97-AF65-F5344CB8AC3E}">
        <p14:creationId xmlns:p14="http://schemas.microsoft.com/office/powerpoint/2010/main" val="400089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The CARE Project</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p:txBody>
          <a:bodyPr/>
          <a:lstStyle/>
          <a:p>
            <a:r>
              <a:rPr lang="en-US" dirty="0"/>
              <a:t>EU funding period: 1</a:t>
            </a:r>
            <a:r>
              <a:rPr lang="en-US" baseline="30000" dirty="0"/>
              <a:t>st</a:t>
            </a:r>
            <a:r>
              <a:rPr lang="en-US" dirty="0"/>
              <a:t> Jan 2019 – 30</a:t>
            </a:r>
            <a:r>
              <a:rPr lang="en-US" baseline="30000" dirty="0"/>
              <a:t>th</a:t>
            </a:r>
            <a:r>
              <a:rPr lang="en-US" dirty="0"/>
              <a:t> Jun 2021</a:t>
            </a:r>
          </a:p>
          <a:p>
            <a:r>
              <a:rPr lang="en-US" dirty="0"/>
              <a:t>13 partners in Europe and Russia + 5 subcontractors in Russia</a:t>
            </a:r>
          </a:p>
          <a:p>
            <a:r>
              <a:rPr lang="en-US" dirty="0"/>
              <a:t>Project Coordinator: Francesca Incardona – EuResist Network</a:t>
            </a:r>
          </a:p>
          <a:p>
            <a:r>
              <a:rPr lang="en-US" dirty="0"/>
              <a:t>Project Scientific Coordinator: Jens Lundgren – </a:t>
            </a:r>
            <a:r>
              <a:rPr lang="en-US" dirty="0" err="1"/>
              <a:t>RegionHovedstaden</a:t>
            </a:r>
            <a:r>
              <a:rPr lang="en-US" dirty="0"/>
              <a:t> CHIP</a:t>
            </a:r>
          </a:p>
          <a:p>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9710530" y="6152322"/>
            <a:ext cx="2355574" cy="576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5" descr="CAREnewsletterWP5-6.png"/>
          <p:cNvPicPr>
            <a:picLocks noGrp="1" noChangeAspect="1"/>
          </p:cNvPicPr>
          <p:nvPr>
            <p:ph idx="1"/>
          </p:nvPr>
        </p:nvPicPr>
        <p:blipFill>
          <a:blip r:embed="rId2" cstate="print"/>
          <a:stretch>
            <a:fillRect/>
          </a:stretch>
        </p:blipFill>
        <p:spPr>
          <a:xfrm>
            <a:off x="0" y="-1"/>
            <a:ext cx="9760226" cy="6897649"/>
          </a:xfrm>
        </p:spPr>
      </p:pic>
    </p:spTree>
    <p:extLst>
      <p:ext uri="{BB962C8B-B14F-4D97-AF65-F5344CB8AC3E}">
        <p14:creationId xmlns:p14="http://schemas.microsoft.com/office/powerpoint/2010/main" val="400089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4000" dirty="0"/>
              <a:t>CARE ambition and plans for the future</a:t>
            </a:r>
            <a:endParaRPr lang="en-GB" sz="48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buNone/>
            </a:pP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
        <p:nvSpPr>
          <p:cNvPr id="5" name="Content Placeholder 2">
            <a:extLst>
              <a:ext uri="{FF2B5EF4-FFF2-40B4-BE49-F238E27FC236}">
                <a16:creationId xmlns:a16="http://schemas.microsoft.com/office/drawing/2014/main" id="{6DDFFF43-FE32-410D-B53B-90FA05BAC9D2}"/>
              </a:ext>
            </a:extLst>
          </p:cNvPr>
          <p:cNvSpPr txBox="1">
            <a:spLocks/>
          </p:cNvSpPr>
          <p:nvPr/>
        </p:nvSpPr>
        <p:spPr>
          <a:xfrm>
            <a:off x="960783" y="1956391"/>
            <a:ext cx="10515600" cy="4060095"/>
          </a:xfrm>
          <a:prstGeom prst="rect">
            <a:avLst/>
          </a:prstGeom>
        </p:spPr>
        <p:txBody>
          <a:bodyPr vert="horz" lIns="91440" tIns="45720" rIns="91440" bIns="45720" rtlCol="0">
            <a:noAutofit/>
          </a:bodyPr>
          <a:lstStyle/>
          <a:p>
            <a:pPr marL="228600" lvl="0" indent="-228600" defTabSz="914400" fontAlgn="base">
              <a:lnSpc>
                <a:spcPct val="90000"/>
              </a:lnSpc>
              <a:spcBef>
                <a:spcPts val="1000"/>
              </a:spcBef>
              <a:buFont typeface="Arial" panose="020B0604020202020204" pitchFamily="34" charset="0"/>
              <a:buChar char="•"/>
            </a:pPr>
            <a:r>
              <a:rPr lang="en-US" sz="2400" dirty="0"/>
              <a:t>CARE collaborations and structures constitute a value that should not be lost: the terrific work done so far is the basis for innovative and translational research that will bring the results to the clinics. </a:t>
            </a:r>
          </a:p>
          <a:p>
            <a:pPr marL="228600" lvl="0" indent="-228600" defTabSz="914400" fontAlgn="base">
              <a:lnSpc>
                <a:spcPct val="90000"/>
              </a:lnSpc>
              <a:spcBef>
                <a:spcPts val="1000"/>
              </a:spcBef>
              <a:buFont typeface="Arial" panose="020B0604020202020204" pitchFamily="34" charset="0"/>
              <a:buChar char="•"/>
            </a:pPr>
            <a:r>
              <a:rPr lang="en-US" sz="2400" dirty="0"/>
              <a:t>CARE partners are motivated to continue and expand their collaboration in areas (geographical and scientific) that are considered of pivotal relevance for the healthcare of the European Region.</a:t>
            </a:r>
          </a:p>
          <a:p>
            <a:pPr marL="228600" lvl="0" indent="-228600" defTabSz="914400" fontAlgn="base">
              <a:lnSpc>
                <a:spcPct val="90000"/>
              </a:lnSpc>
              <a:spcBef>
                <a:spcPts val="1000"/>
              </a:spcBef>
              <a:buFont typeface="Arial" panose="020B0604020202020204" pitchFamily="34" charset="0"/>
              <a:buChar char="•"/>
            </a:pPr>
            <a:r>
              <a:rPr kumimoji="0" lang="en-US" sz="2400" b="0" i="0" u="none" strike="noStrike" kern="1200" cap="none" spc="0" normalizeH="0" baseline="0" noProof="0" dirty="0">
                <a:ln>
                  <a:noFill/>
                </a:ln>
                <a:solidFill>
                  <a:schemeClr val="tx1"/>
                </a:solidFill>
                <a:effectLst/>
                <a:uLnTx/>
                <a:uFillTx/>
                <a:latin typeface="+mn-lt"/>
                <a:ea typeface="+mn-ea"/>
                <a:cs typeface="+mn-cs"/>
              </a:rPr>
              <a:t>CARE </a:t>
            </a:r>
            <a:r>
              <a:rPr kumimoji="0" lang="en-US" sz="2400" b="0" i="0" u="none" strike="noStrike" kern="1200" cap="none" spc="0" normalizeH="0" baseline="0" noProof="0" dirty="0" err="1">
                <a:ln>
                  <a:noFill/>
                </a:ln>
                <a:solidFill>
                  <a:schemeClr val="tx1"/>
                </a:solidFill>
                <a:effectLst/>
                <a:uLnTx/>
                <a:uFillTx/>
                <a:latin typeface="+mn-lt"/>
                <a:ea typeface="+mn-ea"/>
                <a:cs typeface="+mn-cs"/>
              </a:rPr>
              <a:t>realised</a:t>
            </a:r>
            <a:r>
              <a:rPr kumimoji="0" lang="en-US" sz="2400" b="0" i="0" u="none" strike="noStrike" kern="1200" cap="none" spc="0" normalizeH="0" baseline="0" noProof="0" dirty="0">
                <a:ln>
                  <a:noFill/>
                </a:ln>
                <a:solidFill>
                  <a:schemeClr val="tx1"/>
                </a:solidFill>
                <a:effectLst/>
                <a:uLnTx/>
                <a:uFillTx/>
                <a:latin typeface="+mn-lt"/>
                <a:ea typeface="+mn-ea"/>
                <a:cs typeface="+mn-cs"/>
              </a:rPr>
              <a:t> a </a:t>
            </a:r>
            <a:r>
              <a:rPr kumimoji="0" lang="en-US" sz="2400" b="1" i="0" u="none" strike="noStrike" kern="1200" cap="none" spc="0" normalizeH="0" baseline="0" noProof="0" dirty="0">
                <a:ln>
                  <a:noFill/>
                </a:ln>
                <a:solidFill>
                  <a:schemeClr val="tx1"/>
                </a:solidFill>
                <a:effectLst/>
                <a:uLnTx/>
                <a:uFillTx/>
                <a:latin typeface="+mn-lt"/>
                <a:ea typeface="+mn-ea"/>
                <a:cs typeface="+mn-cs"/>
              </a:rPr>
              <a:t>Strategic Plan </a:t>
            </a:r>
            <a:r>
              <a:rPr kumimoji="0" lang="en-US" sz="2400" b="0" i="0" u="none" strike="noStrike" kern="1200" cap="none" spc="0" normalizeH="0" baseline="0" noProof="0" dirty="0">
                <a:ln>
                  <a:noFill/>
                </a:ln>
                <a:solidFill>
                  <a:schemeClr val="tx1"/>
                </a:solidFill>
                <a:effectLst/>
                <a:uLnTx/>
                <a:uFillTx/>
                <a:latin typeface="+mn-lt"/>
                <a:ea typeface="+mn-ea"/>
                <a:cs typeface="+mn-cs"/>
              </a:rPr>
              <a:t>with the </a:t>
            </a:r>
            <a:r>
              <a:rPr lang="en-US" sz="2400" dirty="0"/>
              <a:t>priorities for health research cooperation in the period 2021-2026, individuated by the scientists involved in the project.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0089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4000" dirty="0"/>
              <a:t>CARE strategic plan TB</a:t>
            </a:r>
            <a:endParaRPr lang="en-GB" sz="48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buNone/>
            </a:pP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
        <p:nvSpPr>
          <p:cNvPr id="5" name="Content Placeholder 2">
            <a:extLst>
              <a:ext uri="{FF2B5EF4-FFF2-40B4-BE49-F238E27FC236}">
                <a16:creationId xmlns:a16="http://schemas.microsoft.com/office/drawing/2014/main" id="{6DDFFF43-FE32-410D-B53B-90FA05BAC9D2}"/>
              </a:ext>
            </a:extLst>
          </p:cNvPr>
          <p:cNvSpPr txBox="1">
            <a:spLocks/>
          </p:cNvSpPr>
          <p:nvPr/>
        </p:nvSpPr>
        <p:spPr>
          <a:xfrm>
            <a:off x="960783" y="1956391"/>
            <a:ext cx="10515600" cy="4060095"/>
          </a:xfrm>
          <a:prstGeom prst="rect">
            <a:avLst/>
          </a:prstGeom>
        </p:spPr>
        <p:txBody>
          <a:bodyPr vert="horz" lIns="91440" tIns="45720" rIns="91440" bIns="45720" rtlCol="0">
            <a:noAutofit/>
          </a:bodyPr>
          <a:lstStyle/>
          <a:p>
            <a:pPr marL="228600" indent="-228600" defTabSz="914400" fontAlgn="base">
              <a:lnSpc>
                <a:spcPct val="90000"/>
              </a:lnSpc>
              <a:spcBef>
                <a:spcPts val="1000"/>
              </a:spcBef>
            </a:pPr>
            <a:r>
              <a:rPr lang="en-US" sz="2400" dirty="0"/>
              <a:t>To carry on research activities related to TB especially to further validate previous promising research findings and bring them </a:t>
            </a:r>
            <a:r>
              <a:rPr lang="en-GB" sz="2400" dirty="0"/>
              <a:t>to the clinic and/or to the market</a:t>
            </a:r>
            <a:r>
              <a:rPr lang="en-US" sz="2400" dirty="0"/>
              <a:t>. This includes: </a:t>
            </a:r>
            <a:endParaRPr lang="it-IT" sz="2400" dirty="0"/>
          </a:p>
          <a:p>
            <a:pPr marL="228600" indent="-228600" defTabSz="914400" fontAlgn="base">
              <a:lnSpc>
                <a:spcPct val="90000"/>
              </a:lnSpc>
              <a:spcBef>
                <a:spcPts val="1000"/>
              </a:spcBef>
              <a:buFont typeface="Arial" panose="020B0604020202020204" pitchFamily="34" charset="0"/>
              <a:buChar char="•"/>
            </a:pPr>
            <a:r>
              <a:rPr lang="en-GB" sz="2400" dirty="0"/>
              <a:t>larger scale diagnostic TB and proof-of-cure biomarker evaluation studies / prospective trials to confirm their utility and impact on treatment outcome. </a:t>
            </a:r>
            <a:endParaRPr lang="it-IT" sz="2400" dirty="0"/>
          </a:p>
          <a:p>
            <a:pPr marL="228600" indent="-228600" defTabSz="914400" fontAlgn="base">
              <a:lnSpc>
                <a:spcPct val="90000"/>
              </a:lnSpc>
              <a:spcBef>
                <a:spcPts val="1000"/>
              </a:spcBef>
              <a:buFont typeface="Arial" panose="020B0604020202020204" pitchFamily="34" charset="0"/>
              <a:buChar char="•"/>
            </a:pPr>
            <a:r>
              <a:rPr lang="en-US" sz="2400" dirty="0" err="1"/>
              <a:t>Finalisation</a:t>
            </a:r>
            <a:r>
              <a:rPr lang="en-US" sz="2400" dirty="0"/>
              <a:t> of personalized MDR-TB clinical management support tools based on MDR strains genotyping and prospective trial to evaluate their impact.</a:t>
            </a:r>
            <a:endParaRPr lang="it-IT" sz="2400" dirty="0"/>
          </a:p>
          <a:p>
            <a:endParaRPr lang="it-IT" sz="2400" dirty="0"/>
          </a:p>
        </p:txBody>
      </p:sp>
    </p:spTree>
    <p:extLst>
      <p:ext uri="{BB962C8B-B14F-4D97-AF65-F5344CB8AC3E}">
        <p14:creationId xmlns:p14="http://schemas.microsoft.com/office/powerpoint/2010/main" val="4000899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4000" dirty="0"/>
              <a:t>CARE strategic plan HIV</a:t>
            </a:r>
            <a:endParaRPr lang="en-GB" sz="48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buNone/>
            </a:pP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
        <p:nvSpPr>
          <p:cNvPr id="5" name="Content Placeholder 2">
            <a:extLst>
              <a:ext uri="{FF2B5EF4-FFF2-40B4-BE49-F238E27FC236}">
                <a16:creationId xmlns:a16="http://schemas.microsoft.com/office/drawing/2014/main" id="{6DDFFF43-FE32-410D-B53B-90FA05BAC9D2}"/>
              </a:ext>
            </a:extLst>
          </p:cNvPr>
          <p:cNvSpPr txBox="1">
            <a:spLocks/>
          </p:cNvSpPr>
          <p:nvPr/>
        </p:nvSpPr>
        <p:spPr>
          <a:xfrm>
            <a:off x="960783" y="1892593"/>
            <a:ext cx="10515600" cy="4060095"/>
          </a:xfrm>
          <a:prstGeom prst="rect">
            <a:avLst/>
          </a:prstGeom>
        </p:spPr>
        <p:txBody>
          <a:bodyPr vert="horz" lIns="91440" tIns="45720" rIns="91440" bIns="45720" rtlCol="0">
            <a:noAutofit/>
          </a:bodyPr>
          <a:lstStyle/>
          <a:p>
            <a:pPr lvl="0"/>
            <a:r>
              <a:rPr lang="en-US" sz="2400" dirty="0"/>
              <a:t>To carry on research activities related to HIV, providing the possibility to study crucial issues that require long times of observation in order to collect the needed number of clinical events. In particular it refers to the study of: </a:t>
            </a:r>
          </a:p>
          <a:p>
            <a:pPr marL="228600" indent="-228600" defTabSz="914400" fontAlgn="base">
              <a:lnSpc>
                <a:spcPct val="90000"/>
              </a:lnSpc>
              <a:spcBef>
                <a:spcPts val="1000"/>
              </a:spcBef>
              <a:buFont typeface="Arial" panose="020B0604020202020204" pitchFamily="34" charset="0"/>
              <a:buChar char="•"/>
            </a:pPr>
            <a:r>
              <a:rPr lang="en-GB" sz="2400" dirty="0"/>
              <a:t>Response to </a:t>
            </a:r>
            <a:r>
              <a:rPr lang="en-GB" sz="2400" dirty="0" err="1"/>
              <a:t>dolutegravir</a:t>
            </a:r>
            <a:r>
              <a:rPr lang="en-GB" sz="2400" dirty="0"/>
              <a:t> and possibly other upcoming INSTIs </a:t>
            </a:r>
            <a:r>
              <a:rPr lang="en-US" sz="2400" dirty="0"/>
              <a:t>and other antiretroviral drugs </a:t>
            </a:r>
            <a:r>
              <a:rPr lang="en-GB" sz="2400" dirty="0"/>
              <a:t>in an area dominated by diverse and peculiar HIV </a:t>
            </a:r>
            <a:r>
              <a:rPr lang="en-GB" sz="2400" dirty="0" err="1"/>
              <a:t>clades</a:t>
            </a:r>
            <a:r>
              <a:rPr lang="en-GB" sz="2400" dirty="0"/>
              <a:t>. Notably </a:t>
            </a:r>
            <a:r>
              <a:rPr lang="en-GB" sz="2400" dirty="0" err="1"/>
              <a:t>dolutegravir</a:t>
            </a:r>
            <a:r>
              <a:rPr lang="en-GB" sz="2400" dirty="0"/>
              <a:t> roll out is just beginning in this area, thus the need to prolong this surveillance is imperative;</a:t>
            </a:r>
            <a:endParaRPr lang="it-IT" sz="2400" dirty="0"/>
          </a:p>
          <a:p>
            <a:pPr marL="228600" indent="-228600" defTabSz="914400" fontAlgn="base">
              <a:lnSpc>
                <a:spcPct val="90000"/>
              </a:lnSpc>
              <a:spcBef>
                <a:spcPts val="1000"/>
              </a:spcBef>
              <a:buFont typeface="Arial" panose="020B0604020202020204" pitchFamily="34" charset="0"/>
              <a:buChar char="•"/>
            </a:pPr>
            <a:r>
              <a:rPr lang="en-GB" sz="2400" dirty="0" err="1"/>
              <a:t>Pretreatment</a:t>
            </a:r>
            <a:r>
              <a:rPr lang="en-GB" sz="2400" dirty="0"/>
              <a:t> and emergent drug resistance along with upcoming changes in the paradigm of first-line and rescue antiretroviral treatment </a:t>
            </a:r>
            <a:r>
              <a:rPr lang="en-US" sz="2400" dirty="0"/>
              <a:t>and the increase of the ART coverage</a:t>
            </a:r>
            <a:r>
              <a:rPr lang="en-GB" sz="2400" dirty="0"/>
              <a:t> in Eastern Europe;</a:t>
            </a:r>
          </a:p>
          <a:p>
            <a:pPr lvl="0"/>
            <a:endParaRPr lang="it-IT" sz="2400" dirty="0"/>
          </a:p>
        </p:txBody>
      </p:sp>
    </p:spTree>
    <p:extLst>
      <p:ext uri="{BB962C8B-B14F-4D97-AF65-F5344CB8AC3E}">
        <p14:creationId xmlns:p14="http://schemas.microsoft.com/office/powerpoint/2010/main" val="400089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4000" dirty="0"/>
              <a:t>CARE strategic plan HIV</a:t>
            </a:r>
            <a:endParaRPr lang="en-GB" sz="48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buNone/>
            </a:pP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
        <p:nvSpPr>
          <p:cNvPr id="5" name="Content Placeholder 2">
            <a:extLst>
              <a:ext uri="{FF2B5EF4-FFF2-40B4-BE49-F238E27FC236}">
                <a16:creationId xmlns:a16="http://schemas.microsoft.com/office/drawing/2014/main" id="{6DDFFF43-FE32-410D-B53B-90FA05BAC9D2}"/>
              </a:ext>
            </a:extLst>
          </p:cNvPr>
          <p:cNvSpPr txBox="1">
            <a:spLocks/>
          </p:cNvSpPr>
          <p:nvPr/>
        </p:nvSpPr>
        <p:spPr>
          <a:xfrm>
            <a:off x="960783" y="1956391"/>
            <a:ext cx="10515600" cy="4060095"/>
          </a:xfrm>
          <a:prstGeom prst="rect">
            <a:avLst/>
          </a:prstGeom>
        </p:spPr>
        <p:txBody>
          <a:bodyPr vert="horz" lIns="91440" tIns="45720" rIns="91440" bIns="45720" rtlCol="0">
            <a:noAutofit/>
          </a:bodyPr>
          <a:lstStyle/>
          <a:p>
            <a:pPr marL="228600" lvl="0" indent="-228600" defTabSz="914400" fontAlgn="base">
              <a:lnSpc>
                <a:spcPct val="90000"/>
              </a:lnSpc>
              <a:spcBef>
                <a:spcPts val="1000"/>
              </a:spcBef>
              <a:buFont typeface="Arial" panose="020B0604020202020204" pitchFamily="34" charset="0"/>
              <a:buChar char="•"/>
            </a:pPr>
            <a:r>
              <a:rPr lang="en-GB" sz="2400" dirty="0"/>
              <a:t>Single nucleotide polymorphisms and their correlation with long-term adverse effects of ART, with a focus on the tolerability of </a:t>
            </a:r>
            <a:r>
              <a:rPr lang="en-GB" sz="2400" dirty="0" err="1"/>
              <a:t>integrase</a:t>
            </a:r>
            <a:r>
              <a:rPr lang="en-GB" sz="2400" dirty="0"/>
              <a:t> inhibitors that have been introduced in this region only recently; </a:t>
            </a:r>
            <a:endParaRPr lang="it-IT" sz="2400" dirty="0"/>
          </a:p>
          <a:p>
            <a:pPr marL="228600" lvl="0" indent="-228600" defTabSz="914400" fontAlgn="base">
              <a:lnSpc>
                <a:spcPct val="90000"/>
              </a:lnSpc>
              <a:spcBef>
                <a:spcPts val="1000"/>
              </a:spcBef>
              <a:buFont typeface="Arial" panose="020B0604020202020204" pitchFamily="34" charset="0"/>
              <a:buChar char="•"/>
            </a:pPr>
            <a:r>
              <a:rPr lang="en-GB" sz="2400" dirty="0"/>
              <a:t>The impact of host genetics on the risk of development of AIDS and serious non-AIDS clinical events such as malignancies and cardiovascular disease, </a:t>
            </a:r>
            <a:r>
              <a:rPr lang="en-US" sz="2400" dirty="0"/>
              <a:t>as well as on ART side effects.</a:t>
            </a:r>
            <a:endParaRPr lang="it-IT" sz="2400" dirty="0"/>
          </a:p>
          <a:p>
            <a:pPr marL="228600" indent="-228600" defTabSz="914400" fontAlgn="base">
              <a:lnSpc>
                <a:spcPct val="90000"/>
              </a:lnSpc>
              <a:spcBef>
                <a:spcPts val="1000"/>
              </a:spcBef>
              <a:buFont typeface="Arial" panose="020B0604020202020204" pitchFamily="34" charset="0"/>
              <a:buChar char="•"/>
            </a:pPr>
            <a:endParaRPr lang="it-IT" sz="2400" dirty="0"/>
          </a:p>
        </p:txBody>
      </p:sp>
    </p:spTree>
    <p:extLst>
      <p:ext uri="{BB962C8B-B14F-4D97-AF65-F5344CB8AC3E}">
        <p14:creationId xmlns:p14="http://schemas.microsoft.com/office/powerpoint/2010/main" val="400089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a:xfrm>
            <a:off x="838200" y="932659"/>
            <a:ext cx="10515600" cy="787845"/>
          </a:xfrm>
        </p:spPr>
        <p:txBody>
          <a:bodyPr>
            <a:noAutofit/>
          </a:bodyPr>
          <a:lstStyle/>
          <a:p>
            <a:r>
              <a:rPr lang="en-US" sz="4000" dirty="0"/>
              <a:t>CARE strategic plan: funding</a:t>
            </a:r>
            <a:endParaRPr lang="en-GB" sz="4800" dirty="0"/>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buNone/>
            </a:pP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
        <p:nvSpPr>
          <p:cNvPr id="5" name="Content Placeholder 2">
            <a:extLst>
              <a:ext uri="{FF2B5EF4-FFF2-40B4-BE49-F238E27FC236}">
                <a16:creationId xmlns:a16="http://schemas.microsoft.com/office/drawing/2014/main" id="{6DDFFF43-FE32-410D-B53B-90FA05BAC9D2}"/>
              </a:ext>
            </a:extLst>
          </p:cNvPr>
          <p:cNvSpPr txBox="1">
            <a:spLocks/>
          </p:cNvSpPr>
          <p:nvPr/>
        </p:nvSpPr>
        <p:spPr>
          <a:xfrm>
            <a:off x="960783" y="1956391"/>
            <a:ext cx="10515600" cy="4060095"/>
          </a:xfrm>
          <a:prstGeom prst="rect">
            <a:avLst/>
          </a:prstGeom>
        </p:spPr>
        <p:txBody>
          <a:bodyPr vert="horz" lIns="91440" tIns="45720" rIns="91440" bIns="45720" rtlCol="0">
            <a:noAutofit/>
          </a:bodyPr>
          <a:lstStyle/>
          <a:p>
            <a:pPr marL="228600" lvl="0" indent="-228600" defTabSz="914400" fontAlgn="base">
              <a:lnSpc>
                <a:spcPct val="90000"/>
              </a:lnSpc>
              <a:spcBef>
                <a:spcPts val="1000"/>
              </a:spcBef>
              <a:buFont typeface="Arial" panose="020B0604020202020204" pitchFamily="34" charset="0"/>
              <a:buChar char="•"/>
            </a:pPr>
            <a:r>
              <a:rPr lang="en-GB" sz="2400" dirty="0"/>
              <a:t>CARE has put in place a multi-sponsor funding strategy to seek for unrestricted grants from pharmaceutical companies for the period 2021-2022; </a:t>
            </a:r>
            <a:br>
              <a:rPr lang="en-GB" sz="2400" dirty="0"/>
            </a:br>
            <a:r>
              <a:rPr lang="en-GB" sz="2400" dirty="0"/>
              <a:t>MSD, </a:t>
            </a:r>
            <a:r>
              <a:rPr lang="en-GB" sz="2400" dirty="0" err="1"/>
              <a:t>ViiV</a:t>
            </a:r>
            <a:r>
              <a:rPr lang="en-GB" sz="2400" dirty="0"/>
              <a:t> and GILEAD are engaged.</a:t>
            </a:r>
            <a:endParaRPr lang="it-IT" sz="2400" dirty="0"/>
          </a:p>
          <a:p>
            <a:pPr marL="228600" lvl="0" indent="-228600" defTabSz="914400" fontAlgn="base">
              <a:lnSpc>
                <a:spcPct val="90000"/>
              </a:lnSpc>
              <a:spcBef>
                <a:spcPts val="1000"/>
              </a:spcBef>
              <a:buFont typeface="Arial" panose="020B0604020202020204" pitchFamily="34" charset="0"/>
              <a:buChar char="•"/>
            </a:pPr>
            <a:r>
              <a:rPr lang="it-IT" sz="2400" dirty="0" err="1"/>
              <a:t>Horizon</a:t>
            </a:r>
            <a:r>
              <a:rPr lang="it-IT" sz="2400" dirty="0"/>
              <a:t> </a:t>
            </a:r>
            <a:r>
              <a:rPr lang="it-IT" sz="2400" dirty="0" err="1"/>
              <a:t>Europe</a:t>
            </a:r>
            <a:r>
              <a:rPr lang="it-IT" sz="2400" dirty="0"/>
              <a:t> </a:t>
            </a:r>
            <a:r>
              <a:rPr lang="it-IT" sz="2400" dirty="0" err="1"/>
              <a:t>will</a:t>
            </a:r>
            <a:r>
              <a:rPr lang="it-IT" sz="2400" dirty="0"/>
              <a:t> </a:t>
            </a:r>
            <a:r>
              <a:rPr lang="it-IT" sz="2400" dirty="0" err="1"/>
              <a:t>be</a:t>
            </a:r>
            <a:r>
              <a:rPr lang="it-IT" sz="2400" dirty="0"/>
              <a:t> </a:t>
            </a:r>
            <a:r>
              <a:rPr lang="it-IT" sz="2400" dirty="0" err="1"/>
              <a:t>considered</a:t>
            </a:r>
            <a:r>
              <a:rPr lang="en-US" sz="2400" dirty="0"/>
              <a:t>.</a:t>
            </a:r>
          </a:p>
          <a:p>
            <a:pPr marL="228600" lvl="0" indent="-228600" defTabSz="914400" fontAlgn="base">
              <a:lnSpc>
                <a:spcPct val="90000"/>
              </a:lnSpc>
              <a:spcBef>
                <a:spcPts val="1000"/>
              </a:spcBef>
              <a:buFont typeface="Arial" panose="020B0604020202020204" pitchFamily="34" charset="0"/>
              <a:buChar char="•"/>
            </a:pPr>
            <a:r>
              <a:rPr lang="en-US" sz="3200" b="1" dirty="0"/>
              <a:t>We ask for your support too.</a:t>
            </a:r>
            <a:endParaRPr lang="it-IT" sz="3200" b="1" dirty="0"/>
          </a:p>
          <a:p>
            <a:pPr marL="228600" indent="-228600" defTabSz="914400" fontAlgn="base">
              <a:lnSpc>
                <a:spcPct val="90000"/>
              </a:lnSpc>
              <a:spcBef>
                <a:spcPts val="1000"/>
              </a:spcBef>
              <a:buFont typeface="Arial" panose="020B0604020202020204" pitchFamily="34" charset="0"/>
              <a:buChar char="•"/>
            </a:pPr>
            <a:endParaRPr lang="it-IT" sz="2400" dirty="0"/>
          </a:p>
        </p:txBody>
      </p:sp>
    </p:spTree>
    <p:extLst>
      <p:ext uri="{BB962C8B-B14F-4D97-AF65-F5344CB8AC3E}">
        <p14:creationId xmlns:p14="http://schemas.microsoft.com/office/powerpoint/2010/main" val="400089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a:xfrm>
            <a:off x="808383" y="2014468"/>
            <a:ext cx="10515600" cy="3849618"/>
          </a:xfrm>
        </p:spPr>
        <p:txBody>
          <a:bodyPr>
            <a:noAutofit/>
          </a:bodyPr>
          <a:lstStyle/>
          <a:p>
            <a:pPr fontAlgn="base">
              <a:lnSpc>
                <a:spcPct val="110000"/>
              </a:lnSpc>
              <a:buNone/>
            </a:pPr>
            <a:endParaRPr lang="en-US" sz="2400" dirty="0"/>
          </a:p>
          <a:p>
            <a:pPr fontAlgn="base">
              <a:lnSpc>
                <a:spcPct val="110000"/>
              </a:lnSpc>
            </a:pPr>
            <a:endParaRPr lang="en-US" sz="2400"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
        <p:nvSpPr>
          <p:cNvPr id="5" name="Content Placeholder 2">
            <a:extLst>
              <a:ext uri="{FF2B5EF4-FFF2-40B4-BE49-F238E27FC236}">
                <a16:creationId xmlns:a16="http://schemas.microsoft.com/office/drawing/2014/main" id="{6DDFFF43-FE32-410D-B53B-90FA05BAC9D2}"/>
              </a:ext>
            </a:extLst>
          </p:cNvPr>
          <p:cNvSpPr txBox="1">
            <a:spLocks/>
          </p:cNvSpPr>
          <p:nvPr/>
        </p:nvSpPr>
        <p:spPr>
          <a:xfrm>
            <a:off x="960783" y="1254643"/>
            <a:ext cx="10515600" cy="4761844"/>
          </a:xfrm>
          <a:prstGeom prst="rect">
            <a:avLst/>
          </a:prstGeom>
        </p:spPr>
        <p:txBody>
          <a:bodyPr vert="horz" lIns="91440" tIns="45720" rIns="91440" bIns="45720" rtlCol="0">
            <a:noAutofit/>
          </a:bodyPr>
          <a:lstStyle/>
          <a:p>
            <a:pPr marL="228600" lvl="0" indent="-228600" algn="ctr" defTabSz="914400" fontAlgn="base">
              <a:lnSpc>
                <a:spcPct val="90000"/>
              </a:lnSpc>
              <a:spcBef>
                <a:spcPts val="1000"/>
              </a:spcBef>
            </a:pPr>
            <a:r>
              <a:rPr lang="en-US" sz="3200" b="1" dirty="0"/>
              <a:t>On behalf of all the CARE consortium</a:t>
            </a:r>
          </a:p>
          <a:p>
            <a:pPr marL="228600" lvl="0" indent="-228600" algn="ctr" defTabSz="914400" fontAlgn="base">
              <a:lnSpc>
                <a:spcPct val="90000"/>
              </a:lnSpc>
              <a:spcBef>
                <a:spcPts val="1000"/>
              </a:spcBef>
            </a:pPr>
            <a:endParaRPr lang="en-US" sz="3200" b="1" dirty="0"/>
          </a:p>
          <a:p>
            <a:pPr marL="228600" lvl="0" indent="-228600" algn="ctr" defTabSz="914400" fontAlgn="base">
              <a:lnSpc>
                <a:spcPct val="90000"/>
              </a:lnSpc>
              <a:spcBef>
                <a:spcPts val="1000"/>
              </a:spcBef>
            </a:pPr>
            <a:r>
              <a:rPr lang="en-US" sz="4800" b="1" dirty="0"/>
              <a:t>Thank you for your attention!</a:t>
            </a:r>
          </a:p>
          <a:p>
            <a:pPr marL="228600" lvl="0" indent="-228600" algn="ctr" defTabSz="914400" fontAlgn="base">
              <a:lnSpc>
                <a:spcPct val="90000"/>
              </a:lnSpc>
              <a:spcBef>
                <a:spcPts val="1000"/>
              </a:spcBef>
            </a:pPr>
            <a:endParaRPr lang="en-US" sz="3200" b="1" dirty="0"/>
          </a:p>
          <a:p>
            <a:pPr marL="228600" lvl="0" indent="-228600" algn="ctr" defTabSz="914400" fontAlgn="base">
              <a:lnSpc>
                <a:spcPct val="90000"/>
              </a:lnSpc>
              <a:spcBef>
                <a:spcPts val="1000"/>
              </a:spcBef>
            </a:pPr>
            <a:r>
              <a:rPr lang="en-US" sz="3200" b="1" dirty="0"/>
              <a:t>f.incardona@euresist.org</a:t>
            </a:r>
            <a:endParaRPr lang="it-IT" sz="3200" b="1" dirty="0"/>
          </a:p>
          <a:p>
            <a:pPr marL="228600" indent="-228600" defTabSz="914400" fontAlgn="base">
              <a:lnSpc>
                <a:spcPct val="90000"/>
              </a:lnSpc>
              <a:spcBef>
                <a:spcPts val="1000"/>
              </a:spcBef>
              <a:buFont typeface="Arial" panose="020B0604020202020204" pitchFamily="34" charset="0"/>
              <a:buChar char="•"/>
            </a:pPr>
            <a:endParaRPr lang="it-IT" sz="2400" dirty="0"/>
          </a:p>
        </p:txBody>
      </p:sp>
    </p:spTree>
    <p:extLst>
      <p:ext uri="{BB962C8B-B14F-4D97-AF65-F5344CB8AC3E}">
        <p14:creationId xmlns:p14="http://schemas.microsoft.com/office/powerpoint/2010/main" val="400089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9FA6-D48B-4EBD-826F-F3FDF648DA68}"/>
              </a:ext>
            </a:extLst>
          </p:cNvPr>
          <p:cNvSpPr>
            <a:spLocks noGrp="1"/>
          </p:cNvSpPr>
          <p:nvPr>
            <p:ph type="title"/>
          </p:nvPr>
        </p:nvSpPr>
        <p:spPr/>
        <p:txBody>
          <a:bodyPr/>
          <a:lstStyle/>
          <a:p>
            <a:r>
              <a:rPr lang="en-GB" dirty="0"/>
              <a:t>CARE Project objectives</a:t>
            </a:r>
          </a:p>
        </p:txBody>
      </p:sp>
      <p:sp>
        <p:nvSpPr>
          <p:cNvPr id="3" name="Content Placeholder 2">
            <a:extLst>
              <a:ext uri="{FF2B5EF4-FFF2-40B4-BE49-F238E27FC236}">
                <a16:creationId xmlns:a16="http://schemas.microsoft.com/office/drawing/2014/main" id="{85F5870C-0F74-4E2E-A6EA-A0E69535F448}"/>
              </a:ext>
            </a:extLst>
          </p:cNvPr>
          <p:cNvSpPr>
            <a:spLocks noGrp="1"/>
          </p:cNvSpPr>
          <p:nvPr>
            <p:ph sz="half" idx="1"/>
          </p:nvPr>
        </p:nvSpPr>
        <p:spPr>
          <a:xfrm>
            <a:off x="838200" y="1825625"/>
            <a:ext cx="5473148" cy="4351338"/>
          </a:xfrm>
        </p:spPr>
        <p:txBody>
          <a:bodyPr>
            <a:normAutofit fontScale="92500"/>
          </a:bodyPr>
          <a:lstStyle/>
          <a:p>
            <a:pPr>
              <a:buNone/>
            </a:pPr>
            <a:r>
              <a:rPr lang="en-GB" dirty="0"/>
              <a:t>To fight HIV, TB and HCV by:</a:t>
            </a:r>
          </a:p>
          <a:p>
            <a:r>
              <a:rPr lang="en-US" dirty="0"/>
              <a:t>Discovery of biomarkers of </a:t>
            </a:r>
            <a:r>
              <a:rPr lang="en-US" b="1" dirty="0"/>
              <a:t>TB</a:t>
            </a:r>
            <a:r>
              <a:rPr lang="en-US" dirty="0"/>
              <a:t> and </a:t>
            </a:r>
            <a:r>
              <a:rPr lang="en-US" b="1" dirty="0"/>
              <a:t>MDR-TB</a:t>
            </a:r>
            <a:r>
              <a:rPr lang="en-US" dirty="0"/>
              <a:t> treatment success</a:t>
            </a:r>
          </a:p>
          <a:p>
            <a:r>
              <a:rPr lang="en-US" dirty="0"/>
              <a:t>Realization of a support environment for 2</a:t>
            </a:r>
            <a:r>
              <a:rPr lang="en-US" baseline="30000" dirty="0"/>
              <a:t>nd</a:t>
            </a:r>
            <a:r>
              <a:rPr lang="en-US" dirty="0"/>
              <a:t> line </a:t>
            </a:r>
            <a:r>
              <a:rPr lang="en-US" b="1" dirty="0"/>
              <a:t>MDR-TB</a:t>
            </a:r>
            <a:r>
              <a:rPr lang="en-US" dirty="0"/>
              <a:t> treatment</a:t>
            </a:r>
          </a:p>
          <a:p>
            <a:r>
              <a:rPr lang="en-US" dirty="0"/>
              <a:t>Study of resistance to novel treatments for </a:t>
            </a:r>
            <a:r>
              <a:rPr lang="en-US" b="1" dirty="0"/>
              <a:t>HIV</a:t>
            </a:r>
            <a:r>
              <a:rPr lang="en-US" dirty="0"/>
              <a:t> and </a:t>
            </a:r>
            <a:r>
              <a:rPr lang="en-US" b="1" dirty="0"/>
              <a:t>TB</a:t>
            </a:r>
          </a:p>
          <a:p>
            <a:r>
              <a:rPr lang="en-US" dirty="0"/>
              <a:t>Study of role of host genome in </a:t>
            </a:r>
            <a:r>
              <a:rPr lang="en-US" b="1" dirty="0"/>
              <a:t>HIV</a:t>
            </a:r>
            <a:r>
              <a:rPr lang="en-US" dirty="0"/>
              <a:t> disease progression</a:t>
            </a:r>
          </a:p>
          <a:p>
            <a:r>
              <a:rPr lang="en-US" dirty="0"/>
              <a:t>Best practice for </a:t>
            </a:r>
            <a:r>
              <a:rPr lang="en-US" b="1" dirty="0"/>
              <a:t>HCV</a:t>
            </a:r>
            <a:r>
              <a:rPr lang="en-US" dirty="0"/>
              <a:t> treatment</a:t>
            </a:r>
            <a:endParaRPr lang="en-GB" dirty="0"/>
          </a:p>
        </p:txBody>
      </p:sp>
      <p:pic>
        <p:nvPicPr>
          <p:cNvPr id="6" name="Segnaposto contenuto 5" descr="CARE consortium geodistribution.jpg"/>
          <p:cNvPicPr>
            <a:picLocks noGrp="1" noChangeAspect="1"/>
          </p:cNvPicPr>
          <p:nvPr>
            <p:ph sz="half" idx="2"/>
          </p:nvPr>
        </p:nvPicPr>
        <p:blipFill>
          <a:blip r:embed="rId2" cstate="print"/>
          <a:stretch>
            <a:fillRect/>
          </a:stretch>
        </p:blipFill>
        <p:spPr>
          <a:xfrm>
            <a:off x="6559649" y="1851179"/>
            <a:ext cx="5523432" cy="2651248"/>
          </a:xfrm>
        </p:spPr>
      </p:pic>
      <p:pic>
        <p:nvPicPr>
          <p:cNvPr id="5" name="Immagine 4" descr="HIV_TB_HCV.png"/>
          <p:cNvPicPr>
            <a:picLocks noChangeAspect="1"/>
          </p:cNvPicPr>
          <p:nvPr/>
        </p:nvPicPr>
        <p:blipFill>
          <a:blip r:embed="rId3" cstate="print"/>
          <a:srcRect t="20804" b="22332"/>
          <a:stretch>
            <a:fillRect/>
          </a:stretch>
        </p:blipFill>
        <p:spPr>
          <a:xfrm>
            <a:off x="10147852" y="0"/>
            <a:ext cx="2044148" cy="815009"/>
          </a:xfrm>
          <a:prstGeom prst="rect">
            <a:avLst/>
          </a:prstGeom>
        </p:spPr>
      </p:pic>
      <p:sp>
        <p:nvSpPr>
          <p:cNvPr id="7" name="CasellaDiTesto 6"/>
          <p:cNvSpPr txBox="1"/>
          <p:nvPr/>
        </p:nvSpPr>
        <p:spPr>
          <a:xfrm>
            <a:off x="6539948" y="4909932"/>
            <a:ext cx="5406887" cy="954107"/>
          </a:xfrm>
          <a:prstGeom prst="rect">
            <a:avLst/>
          </a:prstGeom>
          <a:noFill/>
        </p:spPr>
        <p:txBody>
          <a:bodyPr wrap="square" rtlCol="0">
            <a:spAutoFit/>
          </a:bodyPr>
          <a:lstStyle/>
          <a:p>
            <a:r>
              <a:rPr lang="en-US" sz="2800" b="1" dirty="0"/>
              <a:t>With a specific focus on eastern and northern Europe</a:t>
            </a:r>
            <a:endParaRPr lang="it-IT" sz="2800" b="1" dirty="0"/>
          </a:p>
        </p:txBody>
      </p:sp>
    </p:spTree>
    <p:extLst>
      <p:ext uri="{BB962C8B-B14F-4D97-AF65-F5344CB8AC3E}">
        <p14:creationId xmlns:p14="http://schemas.microsoft.com/office/powerpoint/2010/main" val="48564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CARE Participants</a:t>
            </a:r>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pic>
        <p:nvPicPr>
          <p:cNvPr id="1026" name="Picture 2"/>
          <p:cNvPicPr>
            <a:picLocks noGrp="1" noChangeAspect="1" noChangeArrowheads="1"/>
          </p:cNvPicPr>
          <p:nvPr>
            <p:ph idx="1"/>
          </p:nvPr>
        </p:nvPicPr>
        <p:blipFill>
          <a:blip r:embed="rId3" cstate="print"/>
          <a:srcRect/>
          <a:stretch>
            <a:fillRect/>
          </a:stretch>
        </p:blipFill>
        <p:spPr bwMode="auto">
          <a:xfrm>
            <a:off x="693372" y="1744165"/>
            <a:ext cx="4702629" cy="413657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47496" y="1798986"/>
            <a:ext cx="4884940" cy="3831540"/>
          </a:xfrm>
          <a:prstGeom prst="rect">
            <a:avLst/>
          </a:prstGeom>
          <a:noFill/>
          <a:ln w="9525">
            <a:noFill/>
            <a:miter lim="800000"/>
            <a:headEnd/>
            <a:tailEnd/>
          </a:ln>
        </p:spPr>
      </p:pic>
    </p:spTree>
    <p:extLst>
      <p:ext uri="{BB962C8B-B14F-4D97-AF65-F5344CB8AC3E}">
        <p14:creationId xmlns:p14="http://schemas.microsoft.com/office/powerpoint/2010/main" val="400089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The CARE ambition</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p:txBody>
          <a:bodyPr/>
          <a:lstStyle/>
          <a:p>
            <a:r>
              <a:rPr lang="en-US" dirty="0"/>
              <a:t>Since 2019, relevant </a:t>
            </a:r>
            <a:r>
              <a:rPr lang="en-GB" dirty="0"/>
              <a:t>novel research findings have been generated within CARE with potential short-term application on the most relevant issues.</a:t>
            </a:r>
            <a:endParaRPr lang="it-IT" dirty="0"/>
          </a:p>
          <a:p>
            <a:r>
              <a:rPr lang="en-US" dirty="0"/>
              <a:t>However, </a:t>
            </a:r>
            <a:r>
              <a:rPr lang="en-US" b="1" dirty="0"/>
              <a:t>the ambition of the CARE Consortium is to pursue longer-term objectives </a:t>
            </a:r>
            <a:r>
              <a:rPr lang="en-US" dirty="0"/>
              <a:t>such as upholding its collaborative research infrastructure to sustain and fuel the established scientific cooperation, </a:t>
            </a:r>
            <a:r>
              <a:rPr lang="en-US" b="1" dirty="0"/>
              <a:t>allowing the expansion of activities beyond the current funding frame</a:t>
            </a:r>
            <a:r>
              <a:rPr lang="en-US" dirty="0"/>
              <a:t>. </a:t>
            </a:r>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The CARE infrastructure</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p:txBody>
          <a:bodyPr/>
          <a:lstStyle/>
          <a:p>
            <a:pPr>
              <a:buNone/>
            </a:pPr>
            <a:r>
              <a:rPr lang="en-GB" dirty="0"/>
              <a:t>During 2019-2020 CARE</a:t>
            </a:r>
            <a:r>
              <a:rPr lang="it-IT" dirty="0"/>
              <a:t> </a:t>
            </a:r>
            <a:r>
              <a:rPr lang="en-GB" dirty="0"/>
              <a:t>put a tremendous and successful effort in building </a:t>
            </a:r>
            <a:r>
              <a:rPr lang="en-GB" b="1" dirty="0"/>
              <a:t>a powerful approval and technical infrastructure</a:t>
            </a:r>
            <a:r>
              <a:rPr lang="en-GB" dirty="0"/>
              <a:t> that permits the full functioning of the research projects actions </a:t>
            </a:r>
            <a:r>
              <a:rPr lang="en-GB" b="1" dirty="0"/>
              <a:t>between the European Union, Eastern Europe and the Russian Federation</a:t>
            </a:r>
            <a:r>
              <a:rPr lang="en-GB" dirty="0"/>
              <a:t>.</a:t>
            </a:r>
          </a:p>
          <a:p>
            <a:r>
              <a:rPr lang="en-GB" dirty="0"/>
              <a:t>Data exchange – adoption of standards</a:t>
            </a:r>
          </a:p>
          <a:p>
            <a:r>
              <a:rPr lang="en-GB" dirty="0"/>
              <a:t>Human samples exchange - also for genomic analysis</a:t>
            </a:r>
          </a:p>
          <a:p>
            <a:r>
              <a:rPr lang="en-GB" dirty="0"/>
              <a:t>Personnel exchange – training activities</a:t>
            </a:r>
          </a:p>
          <a:p>
            <a:endParaRPr lang="en-GB" dirty="0"/>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pic>
        <p:nvPicPr>
          <p:cNvPr id="5" name="Immagine 4" descr="training Siena gruppo.jpg"/>
          <p:cNvPicPr>
            <a:picLocks noChangeAspect="1"/>
          </p:cNvPicPr>
          <p:nvPr/>
        </p:nvPicPr>
        <p:blipFill>
          <a:blip r:embed="rId3" cstate="print"/>
          <a:srcRect t="20725" b="3768"/>
          <a:stretch>
            <a:fillRect/>
          </a:stretch>
        </p:blipFill>
        <p:spPr>
          <a:xfrm>
            <a:off x="8816452" y="3409122"/>
            <a:ext cx="2882729" cy="2902226"/>
          </a:xfrm>
          <a:prstGeom prst="rect">
            <a:avLst/>
          </a:prstGeom>
        </p:spPr>
      </p:pic>
    </p:spTree>
    <p:extLst>
      <p:ext uri="{BB962C8B-B14F-4D97-AF65-F5344CB8AC3E}">
        <p14:creationId xmlns:p14="http://schemas.microsoft.com/office/powerpoint/2010/main" val="400089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The CARE infrastructure</a:t>
            </a:r>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pic>
        <p:nvPicPr>
          <p:cNvPr id="6" name="Segnaposto contenuto 5" descr="CARE consortium geodistribution.jpg"/>
          <p:cNvPicPr>
            <a:picLocks noChangeAspect="1"/>
          </p:cNvPicPr>
          <p:nvPr/>
        </p:nvPicPr>
        <p:blipFill>
          <a:blip r:embed="rId3" cstate="print"/>
          <a:stretch>
            <a:fillRect/>
          </a:stretch>
        </p:blipFill>
        <p:spPr>
          <a:xfrm>
            <a:off x="1292084" y="1666508"/>
            <a:ext cx="9531626" cy="4575182"/>
          </a:xfrm>
          <a:prstGeom prst="rect">
            <a:avLst/>
          </a:prstGeom>
          <a:ln>
            <a:solidFill>
              <a:schemeClr val="tx1"/>
            </a:solidFill>
          </a:ln>
        </p:spPr>
      </p:pic>
      <p:grpSp>
        <p:nvGrpSpPr>
          <p:cNvPr id="63" name="Gruppo 62"/>
          <p:cNvGrpSpPr/>
          <p:nvPr/>
        </p:nvGrpSpPr>
        <p:grpSpPr>
          <a:xfrm>
            <a:off x="2211572" y="2764465"/>
            <a:ext cx="8323906" cy="2509284"/>
            <a:chOff x="2211572" y="2764465"/>
            <a:chExt cx="8323906" cy="2509284"/>
          </a:xfrm>
        </p:grpSpPr>
        <p:cxnSp>
          <p:nvCxnSpPr>
            <p:cNvPr id="8" name="Connettore 1 7"/>
            <p:cNvCxnSpPr/>
            <p:nvPr/>
          </p:nvCxnSpPr>
          <p:spPr>
            <a:xfrm>
              <a:off x="4611757" y="3856383"/>
              <a:ext cx="87834" cy="1087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4611757" y="3846443"/>
              <a:ext cx="5923721" cy="1222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flipV="1">
              <a:off x="3359426" y="3478696"/>
              <a:ext cx="1232452" cy="387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a:off x="3051544" y="3856384"/>
              <a:ext cx="1570153" cy="13854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H="1">
              <a:off x="3021496" y="3886200"/>
              <a:ext cx="1590262" cy="596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2243470" y="2764465"/>
              <a:ext cx="2519916" cy="15523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H="1">
              <a:off x="2211572" y="3976577"/>
              <a:ext cx="1648047" cy="361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H="1">
              <a:off x="2945220" y="3381153"/>
              <a:ext cx="1212110" cy="7974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flipH="1">
              <a:off x="2966484" y="3987209"/>
              <a:ext cx="871869" cy="1807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H="1" flipV="1">
              <a:off x="2945220" y="4189228"/>
              <a:ext cx="1233375" cy="255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H="1">
              <a:off x="3051544" y="3476847"/>
              <a:ext cx="361507" cy="17969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2849526" y="4625163"/>
              <a:ext cx="202018" cy="616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flipH="1">
              <a:off x="3051544" y="4433777"/>
              <a:ext cx="1116419" cy="7974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flipH="1" flipV="1">
              <a:off x="3030280" y="3944680"/>
              <a:ext cx="2041450" cy="12865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flipH="1">
              <a:off x="3040912" y="5241851"/>
              <a:ext cx="20308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flipH="1" flipV="1">
              <a:off x="3040912" y="3944680"/>
              <a:ext cx="1127051" cy="499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o 63"/>
          <p:cNvGrpSpPr/>
          <p:nvPr/>
        </p:nvGrpSpPr>
        <p:grpSpPr>
          <a:xfrm>
            <a:off x="2201633" y="3456969"/>
            <a:ext cx="8323906" cy="1754372"/>
            <a:chOff x="2211572" y="3476847"/>
            <a:chExt cx="8323906" cy="1754372"/>
          </a:xfrm>
        </p:grpSpPr>
        <p:cxnSp>
          <p:nvCxnSpPr>
            <p:cNvPr id="65" name="Connettore 1 64"/>
            <p:cNvCxnSpPr/>
            <p:nvPr/>
          </p:nvCxnSpPr>
          <p:spPr>
            <a:xfrm>
              <a:off x="4611757" y="3856383"/>
              <a:ext cx="87834" cy="10877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a:off x="4611757" y="3846443"/>
              <a:ext cx="5923721" cy="1222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flipH="1" flipV="1">
              <a:off x="3359426" y="3478696"/>
              <a:ext cx="1232452" cy="387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flipH="1">
              <a:off x="3031435" y="3856384"/>
              <a:ext cx="1590263" cy="1212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flipH="1">
              <a:off x="3021496" y="3886200"/>
              <a:ext cx="1590262" cy="59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flipH="1">
              <a:off x="2211572" y="3976577"/>
              <a:ext cx="1648047" cy="3615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flipH="1">
              <a:off x="2966484" y="3987209"/>
              <a:ext cx="871869" cy="180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flipH="1" flipV="1">
              <a:off x="2945220" y="4189228"/>
              <a:ext cx="1233375" cy="2551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flipH="1">
              <a:off x="3031435" y="3476847"/>
              <a:ext cx="381617" cy="16020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2849526" y="4625163"/>
              <a:ext cx="171970" cy="433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Connettore 1 74"/>
            <p:cNvCxnSpPr/>
            <p:nvPr/>
          </p:nvCxnSpPr>
          <p:spPr>
            <a:xfrm flipH="1">
              <a:off x="3031435" y="4433777"/>
              <a:ext cx="1136529" cy="6451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onnettore 1 75"/>
            <p:cNvCxnSpPr/>
            <p:nvPr/>
          </p:nvCxnSpPr>
          <p:spPr>
            <a:xfrm flipH="1" flipV="1">
              <a:off x="3030280" y="3944680"/>
              <a:ext cx="2041450" cy="12865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flipH="1" flipV="1">
              <a:off x="3040912" y="3944680"/>
              <a:ext cx="1127051" cy="499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0899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AE7D-4C0B-4E9B-B832-CB4C0DDD6C3E}"/>
              </a:ext>
            </a:extLst>
          </p:cNvPr>
          <p:cNvSpPr>
            <a:spLocks noGrp="1"/>
          </p:cNvSpPr>
          <p:nvPr>
            <p:ph type="title"/>
          </p:nvPr>
        </p:nvSpPr>
        <p:spPr/>
        <p:txBody>
          <a:bodyPr/>
          <a:lstStyle/>
          <a:p>
            <a:r>
              <a:rPr lang="en-GB" dirty="0"/>
              <a:t>Participants enrolled in CARE</a:t>
            </a:r>
          </a:p>
        </p:txBody>
      </p:sp>
      <p:sp>
        <p:nvSpPr>
          <p:cNvPr id="3" name="Content Placeholder 2">
            <a:extLst>
              <a:ext uri="{FF2B5EF4-FFF2-40B4-BE49-F238E27FC236}">
                <a16:creationId xmlns:a16="http://schemas.microsoft.com/office/drawing/2014/main" id="{6DDFFF43-FE32-410D-B53B-90FA05BAC9D2}"/>
              </a:ext>
            </a:extLst>
          </p:cNvPr>
          <p:cNvSpPr>
            <a:spLocks noGrp="1"/>
          </p:cNvSpPr>
          <p:nvPr>
            <p:ph idx="1"/>
          </p:nvPr>
        </p:nvSpPr>
        <p:spPr/>
        <p:txBody>
          <a:bodyPr/>
          <a:lstStyle/>
          <a:p>
            <a:r>
              <a:rPr lang="en-GB" b="1" dirty="0"/>
              <a:t> </a:t>
            </a:r>
            <a:r>
              <a:rPr lang="en-US" dirty="0"/>
              <a:t>As of October 2020, CARE has </a:t>
            </a:r>
            <a:r>
              <a:rPr lang="en-US" b="1" dirty="0"/>
              <a:t>enrolled over 10 000 people living with HIV, tuberculosis and/or hepatitis C</a:t>
            </a:r>
            <a:r>
              <a:rPr lang="en-US" dirty="0"/>
              <a:t> into various </a:t>
            </a:r>
            <a:r>
              <a:rPr lang="en-US" dirty="0" err="1"/>
              <a:t>substudies</a:t>
            </a:r>
            <a:r>
              <a:rPr lang="en-GB" dirty="0"/>
              <a:t>. Additionally, CARE has collected </a:t>
            </a:r>
            <a:r>
              <a:rPr lang="en-GB" b="1" dirty="0"/>
              <a:t>retrospective data on over 60 000 direct acting </a:t>
            </a:r>
            <a:r>
              <a:rPr lang="en-GB" b="1" dirty="0" err="1"/>
              <a:t>antivirals</a:t>
            </a:r>
            <a:r>
              <a:rPr lang="en-GB" b="1" dirty="0"/>
              <a:t> (DAA) treated people with HCV </a:t>
            </a:r>
            <a:r>
              <a:rPr lang="en-GB" dirty="0"/>
              <a:t>infection from Georgia, Sweden, Italy and pan-European HIV cohort study </a:t>
            </a:r>
            <a:r>
              <a:rPr lang="en-GB" dirty="0" err="1"/>
              <a:t>EuroSIDA</a:t>
            </a:r>
            <a:r>
              <a:rPr lang="en-GB" dirty="0"/>
              <a:t>.</a:t>
            </a:r>
          </a:p>
        </p:txBody>
      </p:sp>
      <p:pic>
        <p:nvPicPr>
          <p:cNvPr id="4" name="Immagine 3" descr="HIV_TB_HCV.png"/>
          <p:cNvPicPr>
            <a:picLocks noChangeAspect="1"/>
          </p:cNvPicPr>
          <p:nvPr/>
        </p:nvPicPr>
        <p:blipFill>
          <a:blip r:embed="rId2" cstate="print"/>
          <a:srcRect t="20804" b="22332"/>
          <a:stretch>
            <a:fillRect/>
          </a:stretch>
        </p:blipFill>
        <p:spPr>
          <a:xfrm>
            <a:off x="10147852" y="0"/>
            <a:ext cx="2044148" cy="815009"/>
          </a:xfrm>
          <a:prstGeom prst="rect">
            <a:avLst/>
          </a:prstGeom>
        </p:spPr>
      </p:pic>
    </p:spTree>
    <p:extLst>
      <p:ext uri="{BB962C8B-B14F-4D97-AF65-F5344CB8AC3E}">
        <p14:creationId xmlns:p14="http://schemas.microsoft.com/office/powerpoint/2010/main" val="40008991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1533</TotalTime>
  <Words>2366</Words>
  <Application>Microsoft Office PowerPoint</Application>
  <PresentationFormat>Widescreen</PresentationFormat>
  <Paragraphs>110</Paragraphs>
  <Slides>36</Slides>
  <Notes>1</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36</vt:i4>
      </vt:variant>
    </vt:vector>
  </HeadingPairs>
  <TitlesOfParts>
    <vt:vector size="42" baseType="lpstr">
      <vt:lpstr>Arial</vt:lpstr>
      <vt:lpstr>Calibri</vt:lpstr>
      <vt:lpstr>Raleway</vt:lpstr>
      <vt:lpstr>Verdana</vt:lpstr>
      <vt:lpstr>Office Theme</vt:lpstr>
      <vt:lpstr>Personalizza struttura</vt:lpstr>
      <vt:lpstr>CARE: Common Action against HIV/TB/HCV across the Regions of Europe</vt:lpstr>
      <vt:lpstr>What is CARE?</vt:lpstr>
      <vt:lpstr>The CARE Project</vt:lpstr>
      <vt:lpstr>CARE Project objectives</vt:lpstr>
      <vt:lpstr>CARE Participants</vt:lpstr>
      <vt:lpstr>The CARE ambition</vt:lpstr>
      <vt:lpstr>The CARE infrastructure</vt:lpstr>
      <vt:lpstr>The CARE infrastructure</vt:lpstr>
      <vt:lpstr>Participants enrolled in CARE</vt:lpstr>
      <vt:lpstr>TB Diagnostics (Imperial-UK, Arkhangelsk-RU, Vilnius-LT)</vt:lpstr>
      <vt:lpstr>TB Diagnostics - Ongoing results</vt:lpstr>
      <vt:lpstr>Mass spectrometry</vt:lpstr>
      <vt:lpstr>TB Diagnostics - Ongoing results</vt:lpstr>
      <vt:lpstr>Genotypic prediction and management of MDR-TB(FZB-DE, UniKoeln-DE, Tubingen-DE, IFP-MD, St.Petersburg-RU)</vt:lpstr>
      <vt:lpstr>Genotypic prediction and management of MDR-TB Ongoing results</vt:lpstr>
      <vt:lpstr>Geno-2-Pheno</vt:lpstr>
      <vt:lpstr>Genotypic prediction and management of MDR-TB Ongoing results</vt:lpstr>
      <vt:lpstr> HIV molecular epidemiology and new treatment strategies (Karolinska–SE, UniSiena-IT, UniKoeln-DE,Gamaleya-RU, PHC-UA, IDACIRC-GE, EuResist-IT)</vt:lpstr>
      <vt:lpstr>HIV molecular epidemiology and new treatment strategies - Ongoing results 1</vt:lpstr>
      <vt:lpstr>Presentazione standard di PowerPoint</vt:lpstr>
      <vt:lpstr>HIV molecular epidemiology and new treatment strategies - Ongoing results 2</vt:lpstr>
      <vt:lpstr>HIV molecular epidemiology and new treatment strategies - Ongoing results 3</vt:lpstr>
      <vt:lpstr>HIV/HCV treatment and Host genomics (CHIP-DE, PHC-UA, IDACIRC-GE, Gamaleya-RU, UniSiena-IT, Karolinska-SE)</vt:lpstr>
      <vt:lpstr>HIV/HCV treatment and Host genomics – Ongoing results</vt:lpstr>
      <vt:lpstr>HIV/HCV treatment and Host genomics – Ongoing results</vt:lpstr>
      <vt:lpstr>Presentazione standard di PowerPoint</vt:lpstr>
      <vt:lpstr>Presentazione standard di PowerPoint</vt:lpstr>
      <vt:lpstr>Presentazione standard di PowerPoint</vt:lpstr>
      <vt:lpstr>Presentazione standard di PowerPoint</vt:lpstr>
      <vt:lpstr>Presentazione standard di PowerPoint</vt:lpstr>
      <vt:lpstr>CARE ambition and plans for the future</vt:lpstr>
      <vt:lpstr>CARE strategic plan TB</vt:lpstr>
      <vt:lpstr>CARE strategic plan HIV</vt:lpstr>
      <vt:lpstr>CARE strategic plan HIV</vt:lpstr>
      <vt:lpstr>CARE strategic plan: funding</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Olena Valdenmaiier</dc:creator>
  <cp:lastModifiedBy>Francesca Ferrucci</cp:lastModifiedBy>
  <cp:revision>37</cp:revision>
  <dcterms:created xsi:type="dcterms:W3CDTF">2019-03-28T10:55:10Z</dcterms:created>
  <dcterms:modified xsi:type="dcterms:W3CDTF">2020-11-24T18:10:51Z</dcterms:modified>
</cp:coreProperties>
</file>